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1"/>
  </p:notesMasterIdLst>
  <p:handoutMasterIdLst>
    <p:handoutMasterId r:id="rId32"/>
  </p:handoutMasterIdLst>
  <p:sldIdLst>
    <p:sldId id="256" r:id="rId3"/>
    <p:sldId id="265" r:id="rId4"/>
    <p:sldId id="257" r:id="rId5"/>
    <p:sldId id="283" r:id="rId6"/>
    <p:sldId id="284" r:id="rId7"/>
    <p:sldId id="285" r:id="rId8"/>
    <p:sldId id="266" r:id="rId9"/>
    <p:sldId id="267" r:id="rId10"/>
    <p:sldId id="268" r:id="rId11"/>
    <p:sldId id="269" r:id="rId12"/>
    <p:sldId id="273" r:id="rId13"/>
    <p:sldId id="271" r:id="rId14"/>
    <p:sldId id="270" r:id="rId15"/>
    <p:sldId id="260" r:id="rId16"/>
    <p:sldId id="274" r:id="rId17"/>
    <p:sldId id="275" r:id="rId18"/>
    <p:sldId id="276" r:id="rId19"/>
    <p:sldId id="288" r:id="rId20"/>
    <p:sldId id="277" r:id="rId21"/>
    <p:sldId id="278" r:id="rId22"/>
    <p:sldId id="279" r:id="rId23"/>
    <p:sldId id="280" r:id="rId24"/>
    <p:sldId id="272" r:id="rId25"/>
    <p:sldId id="263" r:id="rId26"/>
    <p:sldId id="281" r:id="rId27"/>
    <p:sldId id="282" r:id="rId28"/>
    <p:sldId id="286" r:id="rId29"/>
    <p:sldId id="264"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6163" autoAdjust="0"/>
  </p:normalViewPr>
  <p:slideViewPr>
    <p:cSldViewPr>
      <p:cViewPr varScale="1">
        <p:scale>
          <a:sx n="72" d="100"/>
          <a:sy n="72" d="100"/>
        </p:scale>
        <p:origin x="618" y="7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8/30/2017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8/30/2017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8/30/2017</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626Dt9JdjQ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video.search.yahoo.com/search/video;_ylt=A0LEV0J4IKJZlNAAvz9XNyoA;_ylu=X3oDMTE0Z2w0a2Y2BGNvbG8DYmYxBHBvcwMxBHZ0aWQDQjQ1MTZfMQRzZWMDcGl2cw--?p=als&amp;fr2=piv-web&amp;fr=mcafee#action=view&amp;id=33&amp;vid=e9528c61139f07733694fca20bc18c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gBaYzwB86Q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8012" y="1905000"/>
            <a:ext cx="9144000" cy="2667000"/>
          </a:xfrm>
        </p:spPr>
        <p:txBody>
          <a:bodyPr/>
          <a:lstStyle/>
          <a:p>
            <a:r>
              <a:rPr lang="en-US" dirty="0"/>
              <a:t>Tuesdays with Morrie </a:t>
            </a:r>
          </a:p>
        </p:txBody>
      </p:sp>
      <p:pic>
        <p:nvPicPr>
          <p:cNvPr id="5" name="Picture 4" descr="Qffs+v35leoLBHwi4c+8rKFBhwrzsSFXExQJj9JRctiBRcwdzF5IFgi6Bbv4onAOvivUC3mrZOI=">
            <a:extLst>
              <a:ext uri="{FF2B5EF4-FFF2-40B4-BE49-F238E27FC236}">
                <a16:creationId xmlns:a16="http://schemas.microsoft.com/office/drawing/2014/main" id="{2F16D899-6298-4528-A12D-EDAE8AA369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3212" y="609600"/>
            <a:ext cx="4031051"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752600"/>
            <a:ext cx="7315200" cy="4830762"/>
          </a:xfrm>
        </p:spPr>
        <p:txBody>
          <a:bodyPr>
            <a:normAutofit lnSpcReduction="10000"/>
          </a:bodyPr>
          <a:lstStyle/>
          <a:p>
            <a:pPr>
              <a:buNone/>
            </a:pPr>
            <a:r>
              <a:rPr lang="en-US" sz="3000" dirty="0">
                <a:solidFill>
                  <a:schemeClr val="tx1"/>
                </a:solidFill>
                <a:latin typeface="Times New Roman" pitchFamily="18" charset="0"/>
                <a:cs typeface="Times New Roman" pitchFamily="18" charset="0"/>
              </a:rPr>
              <a:t>Ted Koppel</a:t>
            </a:r>
          </a:p>
          <a:p>
            <a:r>
              <a:rPr lang="en-US" sz="2800" dirty="0">
                <a:latin typeface="Times New Roman" pitchFamily="18" charset="0"/>
                <a:cs typeface="Times New Roman" pitchFamily="18" charset="0"/>
              </a:rPr>
              <a:t>Famous living television interviewer</a:t>
            </a:r>
          </a:p>
          <a:p>
            <a:r>
              <a:rPr lang="en-US" sz="2800" dirty="0">
                <a:latin typeface="Times New Roman" pitchFamily="18" charset="0"/>
                <a:cs typeface="Times New Roman" pitchFamily="18" charset="0"/>
              </a:rPr>
              <a:t>Conducts three interviews with Morrie for </a:t>
            </a:r>
            <a:r>
              <a:rPr lang="en-US" sz="2800" i="1" dirty="0">
                <a:latin typeface="Times New Roman" pitchFamily="18" charset="0"/>
                <a:cs typeface="Times New Roman" pitchFamily="18" charset="0"/>
              </a:rPr>
              <a:t>Nightline</a:t>
            </a:r>
          </a:p>
          <a:p>
            <a:r>
              <a:rPr lang="en-US" sz="2800" dirty="0">
                <a:latin typeface="Times New Roman" pitchFamily="18" charset="0"/>
                <a:cs typeface="Times New Roman" pitchFamily="18" charset="0"/>
              </a:rPr>
              <a:t>Surprised by Morrie’s questioning during interview</a:t>
            </a:r>
          </a:p>
          <a:p>
            <a:r>
              <a:rPr lang="en-US" sz="2800" dirty="0">
                <a:latin typeface="Times New Roman" pitchFamily="18" charset="0"/>
                <a:cs typeface="Times New Roman" pitchFamily="18" charset="0"/>
              </a:rPr>
              <a:t>Eventually they become fast friends</a:t>
            </a:r>
          </a:p>
          <a:p>
            <a:r>
              <a:rPr lang="en-US" sz="2800" dirty="0">
                <a:latin typeface="Times New Roman" pitchFamily="18" charset="0"/>
                <a:cs typeface="Times New Roman" pitchFamily="18" charset="0"/>
              </a:rPr>
              <a:t>Morrie deconstructed what he called Koppel’s “narcissistic” TV persona almost moving Koppel to tears during the last interview</a:t>
            </a:r>
          </a:p>
          <a:p>
            <a:pPr>
              <a:buNone/>
            </a:pPr>
            <a:endParaRPr lang="en-US" sz="3000" b="1" dirty="0">
              <a:latin typeface="Times New Roman" pitchFamily="18" charset="0"/>
              <a:cs typeface="Times New Roman" pitchFamily="18" charset="0"/>
            </a:endParaRPr>
          </a:p>
        </p:txBody>
      </p:sp>
      <p:pic>
        <p:nvPicPr>
          <p:cNvPr id="5" name="Picture 2" descr="18. It's against the law to sing off key"/>
          <p:cNvPicPr>
            <a:picLocks noChangeAspect="1" noChangeArrowheads="1"/>
          </p:cNvPicPr>
          <p:nvPr/>
        </p:nvPicPr>
        <p:blipFill>
          <a:blip r:embed="rId2" cstate="print">
            <a:clrChange>
              <a:clrFrom>
                <a:srgbClr val="FFFFFF"/>
              </a:clrFrom>
              <a:clrTo>
                <a:srgbClr val="FFFFFF">
                  <a:alpha val="0"/>
                </a:srgbClr>
              </a:clrTo>
            </a:clrChange>
            <a:grayscl/>
          </a:blip>
          <a:stretch>
            <a:fillRect/>
          </a:stretch>
        </p:blipFill>
        <p:spPr bwMode="auto">
          <a:xfrm>
            <a:off x="1827214" y="381000"/>
            <a:ext cx="3276599" cy="1219200"/>
          </a:xfrm>
          <a:prstGeom prst="rect">
            <a:avLst/>
          </a:prstGeom>
          <a:noFill/>
          <a:ln>
            <a:noFill/>
          </a:ln>
        </p:spPr>
      </p:pic>
      <p:sp>
        <p:nvSpPr>
          <p:cNvPr id="6" name="Title 1"/>
          <p:cNvSpPr>
            <a:spLocks noGrp="1"/>
          </p:cNvSpPr>
          <p:nvPr>
            <p:ph type="title"/>
          </p:nvPr>
        </p:nvSpPr>
        <p:spPr>
          <a:xfrm>
            <a:off x="5484812" y="274638"/>
            <a:ext cx="4724400" cy="1143000"/>
          </a:xfrm>
        </p:spPr>
        <p:txBody>
          <a:bodyPr>
            <a:normAutofit fontScale="90000"/>
          </a:bodyPr>
          <a:lstStyle/>
          <a:p>
            <a:pPr algn="ctr"/>
            <a:r>
              <a:rPr lang="en-US" sz="4000" b="1" dirty="0">
                <a:solidFill>
                  <a:srgbClr val="003366"/>
                </a:solidFill>
                <a:latin typeface="Times New Roman" pitchFamily="18" charset="0"/>
                <a:cs typeface="Times New Roman" pitchFamily="18" charset="0"/>
              </a:rPr>
              <a:t>Secondary Characters</a:t>
            </a:r>
          </a:p>
        </p:txBody>
      </p:sp>
      <p:pic>
        <p:nvPicPr>
          <p:cNvPr id="2" name="Picture 1">
            <a:extLst>
              <a:ext uri="{FF2B5EF4-FFF2-40B4-BE49-F238E27FC236}">
                <a16:creationId xmlns:a16="http://schemas.microsoft.com/office/drawing/2014/main" id="{B3C08B65-AD57-41C5-A2F5-81250B030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012" y="1600200"/>
            <a:ext cx="5054599" cy="3657600"/>
          </a:xfrm>
          <a:prstGeom prst="rect">
            <a:avLst/>
          </a:prstGeom>
        </p:spPr>
      </p:pic>
    </p:spTree>
    <p:extLst>
      <p:ext uri="{BB962C8B-B14F-4D97-AF65-F5344CB8AC3E}">
        <p14:creationId xmlns:p14="http://schemas.microsoft.com/office/powerpoint/2010/main" val="30007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673E8-81A6-41C2-AB92-C0B162BC2E6F}"/>
              </a:ext>
            </a:extLst>
          </p:cNvPr>
          <p:cNvSpPr txBox="1"/>
          <p:nvPr/>
        </p:nvSpPr>
        <p:spPr>
          <a:xfrm>
            <a:off x="608012" y="533400"/>
            <a:ext cx="8458200" cy="2751522"/>
          </a:xfrm>
          <a:prstGeom prst="rect">
            <a:avLst/>
          </a:prstGeom>
          <a:noFill/>
        </p:spPr>
        <p:txBody>
          <a:bodyPr wrap="square" rtlCol="0">
            <a:spAutoFit/>
          </a:bodyPr>
          <a:lstStyle/>
          <a:p>
            <a:pPr>
              <a:lnSpc>
                <a:spcPct val="90000"/>
              </a:lnSpc>
            </a:pPr>
            <a:r>
              <a:rPr lang="en-US" sz="9600" b="1" dirty="0">
                <a:ln w="12700">
                  <a:solidFill>
                    <a:schemeClr val="accent5"/>
                  </a:solidFill>
                  <a:prstDash val="solid"/>
                </a:ln>
                <a:pattFill prst="ltDnDiag">
                  <a:fgClr>
                    <a:schemeClr val="accent5">
                      <a:lumMod val="60000"/>
                      <a:lumOff val="40000"/>
                    </a:schemeClr>
                  </a:fgClr>
                  <a:bgClr>
                    <a:schemeClr val="bg1"/>
                  </a:bgClr>
                </a:pattFill>
              </a:rPr>
              <a:t>Who remembers…</a:t>
            </a:r>
          </a:p>
        </p:txBody>
      </p:sp>
      <p:pic>
        <p:nvPicPr>
          <p:cNvPr id="6" name="Picture 5">
            <a:extLst>
              <a:ext uri="{FF2B5EF4-FFF2-40B4-BE49-F238E27FC236}">
                <a16:creationId xmlns:a16="http://schemas.microsoft.com/office/drawing/2014/main" id="{4BB991C5-7D50-4157-AD25-B00434F1F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112" y="3289684"/>
            <a:ext cx="5632472" cy="3168266"/>
          </a:xfrm>
          <a:prstGeom prst="rect">
            <a:avLst/>
          </a:prstGeom>
        </p:spPr>
      </p:pic>
    </p:spTree>
    <p:extLst>
      <p:ext uri="{BB962C8B-B14F-4D97-AF65-F5344CB8AC3E}">
        <p14:creationId xmlns:p14="http://schemas.microsoft.com/office/powerpoint/2010/main" val="12242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A2043F-6792-4258-A42C-F1D156E8D3E1}"/>
              </a:ext>
            </a:extLst>
          </p:cNvPr>
          <p:cNvSpPr>
            <a:spLocks noGrp="1" noChangeArrowheads="1"/>
          </p:cNvSpPr>
          <p:nvPr>
            <p:ph type="title"/>
          </p:nvPr>
        </p:nvSpPr>
        <p:spPr/>
        <p:txBody>
          <a:bodyPr/>
          <a:lstStyle/>
          <a:p>
            <a:pPr eaLnBrk="1" hangingPunct="1">
              <a:defRPr/>
            </a:pPr>
            <a:r>
              <a:rPr lang="en-US" altLang="en-US" sz="4000"/>
              <a:t>Amyotrophic Lateral Sclerosis (ALS)</a:t>
            </a:r>
          </a:p>
        </p:txBody>
      </p:sp>
      <p:sp>
        <p:nvSpPr>
          <p:cNvPr id="54275" name="Rectangle 3">
            <a:extLst>
              <a:ext uri="{FF2B5EF4-FFF2-40B4-BE49-F238E27FC236}">
                <a16:creationId xmlns:a16="http://schemas.microsoft.com/office/drawing/2014/main" id="{C9ACFC54-136E-4553-9D5F-A2B34E56A781}"/>
              </a:ext>
            </a:extLst>
          </p:cNvPr>
          <p:cNvSpPr>
            <a:spLocks noGrp="1" noChangeArrowheads="1"/>
          </p:cNvSpPr>
          <p:nvPr>
            <p:ph type="body" idx="1"/>
          </p:nvPr>
        </p:nvSpPr>
        <p:spPr>
          <a:xfrm>
            <a:off x="1522413" y="1905000"/>
            <a:ext cx="4952999" cy="4267200"/>
          </a:xfrm>
        </p:spPr>
        <p:txBody>
          <a:bodyPr/>
          <a:lstStyle/>
          <a:p>
            <a:pPr eaLnBrk="1" hangingPunct="1">
              <a:defRPr/>
            </a:pPr>
            <a:r>
              <a:rPr lang="en-US" altLang="en-US" sz="3200" dirty="0"/>
              <a:t>Also known as </a:t>
            </a:r>
            <a:r>
              <a:rPr lang="en-US" altLang="en-US" sz="3200" dirty="0">
                <a:hlinkClick r:id="rId2"/>
              </a:rPr>
              <a:t>Lou Gehrig’s Disease</a:t>
            </a:r>
            <a:endParaRPr lang="en-US" altLang="en-US" sz="3200" dirty="0"/>
          </a:p>
          <a:p>
            <a:pPr lvl="1" eaLnBrk="1" hangingPunct="1">
              <a:defRPr/>
            </a:pPr>
            <a:r>
              <a:rPr lang="en-US" altLang="en-US" sz="3200" dirty="0"/>
              <a:t>Lou Gehrig was a hall-of-fame baseball player, for the New York Yankees, who was diagnosed with ALS in the 1930s.</a:t>
            </a:r>
          </a:p>
          <a:p>
            <a:pPr eaLnBrk="1" hangingPunct="1">
              <a:defRPr/>
            </a:pPr>
            <a:endParaRPr lang="en-US" altLang="en-US" dirty="0"/>
          </a:p>
        </p:txBody>
      </p:sp>
      <p:pic>
        <p:nvPicPr>
          <p:cNvPr id="6148" name="Picture 1">
            <a:extLst>
              <a:ext uri="{FF2B5EF4-FFF2-40B4-BE49-F238E27FC236}">
                <a16:creationId xmlns:a16="http://schemas.microsoft.com/office/drawing/2014/main" id="{A9BC3A95-B770-4E62-AAEA-B388290C014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04012" y="2209800"/>
            <a:ext cx="51339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7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hlinkClick r:id="rId2"/>
              </a:rPr>
              <a:t>ALS</a:t>
            </a:r>
            <a:endParaRPr lang="en-US" sz="5400" dirty="0"/>
          </a:p>
        </p:txBody>
      </p:sp>
      <p:sp>
        <p:nvSpPr>
          <p:cNvPr id="3" name="Content Placeholder 2">
            <a:extLst>
              <a:ext uri="{FF2B5EF4-FFF2-40B4-BE49-F238E27FC236}">
                <a16:creationId xmlns:a16="http://schemas.microsoft.com/office/drawing/2014/main" id="{06FF9D81-1E08-4EEF-81AE-5A674CEAD209}"/>
              </a:ext>
            </a:extLst>
          </p:cNvPr>
          <p:cNvSpPr>
            <a:spLocks noGrp="1"/>
          </p:cNvSpPr>
          <p:nvPr>
            <p:ph idx="1"/>
          </p:nvPr>
        </p:nvSpPr>
        <p:spPr>
          <a:xfrm>
            <a:off x="1217612" y="1905000"/>
            <a:ext cx="5715000" cy="4724400"/>
          </a:xfrm>
        </p:spPr>
        <p:txBody>
          <a:bodyPr>
            <a:normAutofit/>
          </a:bodyPr>
          <a:lstStyle/>
          <a:p>
            <a:r>
              <a:rPr lang="en-US" sz="2800" dirty="0"/>
              <a:t>ALS turns the person's muscles to mush </a:t>
            </a:r>
          </a:p>
          <a:p>
            <a:r>
              <a:rPr lang="en-US" sz="2800" dirty="0"/>
              <a:t>It generally starts in the extremities (arms and legs) and moves into the body </a:t>
            </a:r>
          </a:p>
          <a:p>
            <a:r>
              <a:rPr lang="en-US" sz="2800" dirty="0"/>
              <a:t>Patients often die through suffocation as their lungs fail </a:t>
            </a:r>
          </a:p>
          <a:p>
            <a:r>
              <a:rPr lang="en-US" sz="2800" dirty="0"/>
              <a:t>The greatest tragedy is that the mind stays healthy and functioning</a:t>
            </a:r>
          </a:p>
        </p:txBody>
      </p:sp>
      <p:pic>
        <p:nvPicPr>
          <p:cNvPr id="4" name="Picture 3">
            <a:extLst>
              <a:ext uri="{FF2B5EF4-FFF2-40B4-BE49-F238E27FC236}">
                <a16:creationId xmlns:a16="http://schemas.microsoft.com/office/drawing/2014/main" id="{0E729064-4B96-4526-958E-9CFA819243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2" y="1888435"/>
            <a:ext cx="4341813" cy="4202503"/>
          </a:xfrm>
          <a:prstGeom prst="rect">
            <a:avLst/>
          </a:prstGeom>
        </p:spPr>
      </p:pic>
    </p:spTree>
    <p:extLst>
      <p:ext uri="{BB962C8B-B14F-4D97-AF65-F5344CB8AC3E}">
        <p14:creationId xmlns:p14="http://schemas.microsoft.com/office/powerpoint/2010/main" val="30412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FB9809D-B85D-44D7-A87D-404403213B30}"/>
              </a:ext>
            </a:extLst>
          </p:cNvPr>
          <p:cNvSpPr>
            <a:spLocks noGrp="1" noChangeArrowheads="1"/>
          </p:cNvSpPr>
          <p:nvPr>
            <p:ph type="title"/>
          </p:nvPr>
        </p:nvSpPr>
        <p:spPr/>
        <p:txBody>
          <a:bodyPr/>
          <a:lstStyle/>
          <a:p>
            <a:pPr eaLnBrk="1" hangingPunct="1">
              <a:defRPr/>
            </a:pPr>
            <a:r>
              <a:rPr lang="en-US" altLang="en-US" sz="4000" dirty="0"/>
              <a:t>Amyotrophic Lateral Sclerosis (ALS)</a:t>
            </a:r>
          </a:p>
        </p:txBody>
      </p:sp>
      <p:sp>
        <p:nvSpPr>
          <p:cNvPr id="61443" name="Rectangle 3">
            <a:extLst>
              <a:ext uri="{FF2B5EF4-FFF2-40B4-BE49-F238E27FC236}">
                <a16:creationId xmlns:a16="http://schemas.microsoft.com/office/drawing/2014/main" id="{71D08D97-0494-4B3B-A918-626EAF36EC1A}"/>
              </a:ext>
            </a:extLst>
          </p:cNvPr>
          <p:cNvSpPr>
            <a:spLocks noGrp="1" noChangeArrowheads="1"/>
          </p:cNvSpPr>
          <p:nvPr>
            <p:ph type="body" idx="1"/>
          </p:nvPr>
        </p:nvSpPr>
        <p:spPr>
          <a:xfrm>
            <a:off x="303212" y="1676400"/>
            <a:ext cx="9296400" cy="4800600"/>
          </a:xfrm>
        </p:spPr>
        <p:txBody>
          <a:bodyPr>
            <a:normAutofit fontScale="92500" lnSpcReduction="10000"/>
          </a:bodyPr>
          <a:lstStyle/>
          <a:p>
            <a:pPr eaLnBrk="1" hangingPunct="1">
              <a:defRPr/>
            </a:pPr>
            <a:r>
              <a:rPr lang="en-US" altLang="en-US" sz="3200" dirty="0"/>
              <a:t>Life with ALS</a:t>
            </a:r>
          </a:p>
          <a:p>
            <a:pPr lvl="1" eaLnBrk="1" hangingPunct="1">
              <a:lnSpc>
                <a:spcPct val="150000"/>
              </a:lnSpc>
              <a:defRPr/>
            </a:pPr>
            <a:r>
              <a:rPr lang="en-US" altLang="en-US" sz="2800" dirty="0"/>
              <a:t>50% live at least 3 years after diagnosed</a:t>
            </a:r>
          </a:p>
          <a:p>
            <a:pPr lvl="1" eaLnBrk="1" hangingPunct="1">
              <a:lnSpc>
                <a:spcPct val="150000"/>
              </a:lnSpc>
              <a:defRPr/>
            </a:pPr>
            <a:r>
              <a:rPr lang="en-US" altLang="en-US" sz="2800" dirty="0"/>
              <a:t>20% live 5 or more years after diagnosed</a:t>
            </a:r>
          </a:p>
          <a:p>
            <a:pPr lvl="1" eaLnBrk="1" hangingPunct="1">
              <a:lnSpc>
                <a:spcPct val="150000"/>
              </a:lnSpc>
              <a:defRPr/>
            </a:pPr>
            <a:r>
              <a:rPr lang="en-US" altLang="en-US" sz="2800" dirty="0"/>
              <a:t>10% live 10 or more years after diagnosed.</a:t>
            </a:r>
          </a:p>
          <a:p>
            <a:pPr lvl="1" eaLnBrk="1" hangingPunct="1">
              <a:lnSpc>
                <a:spcPct val="150000"/>
              </a:lnSpc>
              <a:defRPr/>
            </a:pPr>
            <a:r>
              <a:rPr lang="en-US" altLang="en-US" sz="2800" dirty="0"/>
              <a:t>Physically difficult but does NOT affect the mind.</a:t>
            </a:r>
          </a:p>
          <a:p>
            <a:pPr lvl="1" eaLnBrk="1" hangingPunct="1">
              <a:lnSpc>
                <a:spcPct val="150000"/>
              </a:lnSpc>
              <a:defRPr/>
            </a:pPr>
            <a:r>
              <a:rPr lang="en-US" altLang="en-US" sz="2800" dirty="0"/>
              <a:t>Communication can be difficult because ALS affects the person’s breathing and muscles needed for speech and arm movement.</a:t>
            </a:r>
          </a:p>
        </p:txBody>
      </p:sp>
      <p:pic>
        <p:nvPicPr>
          <p:cNvPr id="2" name="Picture 1">
            <a:extLst>
              <a:ext uri="{FF2B5EF4-FFF2-40B4-BE49-F238E27FC236}">
                <a16:creationId xmlns:a16="http://schemas.microsoft.com/office/drawing/2014/main" id="{77221C48-7D16-48CA-933C-81B766D91996}"/>
              </a:ext>
            </a:extLst>
          </p:cNvPr>
          <p:cNvPicPr>
            <a:picLocks noChangeAspect="1"/>
          </p:cNvPicPr>
          <p:nvPr/>
        </p:nvPicPr>
        <p:blipFill>
          <a:blip r:embed="rId2"/>
          <a:stretch>
            <a:fillRect/>
          </a:stretch>
        </p:blipFill>
        <p:spPr>
          <a:xfrm>
            <a:off x="8761412" y="1962150"/>
            <a:ext cx="2886075" cy="2114550"/>
          </a:xfrm>
          <a:prstGeom prst="rect">
            <a:avLst/>
          </a:prstGeom>
        </p:spPr>
      </p:pic>
    </p:spTree>
    <p:extLst>
      <p:ext uri="{BB962C8B-B14F-4D97-AF65-F5344CB8AC3E}">
        <p14:creationId xmlns:p14="http://schemas.microsoft.com/office/powerpoint/2010/main" val="149905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9ECDB76-8E70-4DA0-91AD-BDA362CD8154}"/>
              </a:ext>
            </a:extLst>
          </p:cNvPr>
          <p:cNvSpPr>
            <a:spLocks noGrp="1" noChangeArrowheads="1"/>
          </p:cNvSpPr>
          <p:nvPr>
            <p:ph type="title"/>
          </p:nvPr>
        </p:nvSpPr>
        <p:spPr/>
        <p:txBody>
          <a:bodyPr/>
          <a:lstStyle/>
          <a:p>
            <a:pPr eaLnBrk="1" hangingPunct="1">
              <a:defRPr/>
            </a:pPr>
            <a:r>
              <a:rPr lang="en-US" altLang="en-US" sz="4000"/>
              <a:t>Amyotrophic Lateral Sclerosis (ALS)</a:t>
            </a:r>
          </a:p>
        </p:txBody>
      </p:sp>
      <p:sp>
        <p:nvSpPr>
          <p:cNvPr id="62467" name="Rectangle 3">
            <a:extLst>
              <a:ext uri="{FF2B5EF4-FFF2-40B4-BE49-F238E27FC236}">
                <a16:creationId xmlns:a16="http://schemas.microsoft.com/office/drawing/2014/main" id="{966D22F7-1CD3-40C8-8AD0-ADC99DCD0B4D}"/>
              </a:ext>
            </a:extLst>
          </p:cNvPr>
          <p:cNvSpPr>
            <a:spLocks noGrp="1" noChangeArrowheads="1"/>
          </p:cNvSpPr>
          <p:nvPr>
            <p:ph type="body" idx="1"/>
          </p:nvPr>
        </p:nvSpPr>
        <p:spPr>
          <a:xfrm>
            <a:off x="0" y="1447800"/>
            <a:ext cx="7772400" cy="4953000"/>
          </a:xfrm>
        </p:spPr>
        <p:txBody>
          <a:bodyPr>
            <a:noAutofit/>
          </a:bodyPr>
          <a:lstStyle/>
          <a:p>
            <a:pPr lvl="1" eaLnBrk="1" hangingPunct="1">
              <a:lnSpc>
                <a:spcPct val="90000"/>
              </a:lnSpc>
              <a:defRPr/>
            </a:pPr>
            <a:r>
              <a:rPr lang="en-US" altLang="en-US" sz="3200" dirty="0"/>
              <a:t>Stephen Hawking</a:t>
            </a:r>
          </a:p>
          <a:p>
            <a:pPr lvl="2" eaLnBrk="1" hangingPunct="1">
              <a:lnSpc>
                <a:spcPct val="90000"/>
              </a:lnSpc>
              <a:defRPr/>
            </a:pPr>
            <a:r>
              <a:rPr lang="en-US" altLang="en-US" sz="3200" dirty="0"/>
              <a:t>Lived with ALS for about 40 years</a:t>
            </a:r>
          </a:p>
          <a:p>
            <a:pPr lvl="2" eaLnBrk="1" hangingPunct="1">
              <a:lnSpc>
                <a:spcPct val="90000"/>
              </a:lnSpc>
              <a:defRPr/>
            </a:pPr>
            <a:r>
              <a:rPr lang="en-US" altLang="en-US" sz="3200" dirty="0"/>
              <a:t>Diagnosed at the age of 21</a:t>
            </a:r>
          </a:p>
          <a:p>
            <a:pPr lvl="2" eaLnBrk="1" hangingPunct="1">
              <a:lnSpc>
                <a:spcPct val="90000"/>
              </a:lnSpc>
              <a:defRPr/>
            </a:pPr>
            <a:r>
              <a:rPr lang="en-US" altLang="en-US" sz="3200" dirty="0"/>
              <a:t>Famous Physicist, who furthered our understanding of the universe</a:t>
            </a:r>
          </a:p>
          <a:p>
            <a:pPr lvl="2" eaLnBrk="1" hangingPunct="1">
              <a:lnSpc>
                <a:spcPct val="90000"/>
              </a:lnSpc>
              <a:defRPr/>
            </a:pPr>
            <a:r>
              <a:rPr lang="en-US" altLang="en-US" sz="3200" dirty="0"/>
              <a:t>wrote </a:t>
            </a:r>
            <a:r>
              <a:rPr lang="en-US" altLang="en-US" sz="3200" u="sng" dirty="0"/>
              <a:t>A Brief History of Time</a:t>
            </a:r>
          </a:p>
          <a:p>
            <a:pPr lvl="2" eaLnBrk="1" hangingPunct="1">
              <a:lnSpc>
                <a:spcPct val="90000"/>
              </a:lnSpc>
              <a:defRPr/>
            </a:pPr>
            <a:r>
              <a:rPr lang="en-US" altLang="en-US" sz="3200" dirty="0"/>
              <a:t>Wheelchair bound for 20+ years.</a:t>
            </a:r>
          </a:p>
          <a:p>
            <a:pPr lvl="2" eaLnBrk="1" hangingPunct="1">
              <a:lnSpc>
                <a:spcPct val="90000"/>
              </a:lnSpc>
              <a:defRPr/>
            </a:pPr>
            <a:r>
              <a:rPr lang="en-US" altLang="en-US" sz="3200" dirty="0"/>
              <a:t>Only able to move a few fingers and uses a voice synthesizer and special computer to speak and write.</a:t>
            </a:r>
          </a:p>
        </p:txBody>
      </p:sp>
      <p:pic>
        <p:nvPicPr>
          <p:cNvPr id="2" name="Picture 1">
            <a:extLst>
              <a:ext uri="{FF2B5EF4-FFF2-40B4-BE49-F238E27FC236}">
                <a16:creationId xmlns:a16="http://schemas.microsoft.com/office/drawing/2014/main" id="{68C638B6-6F5D-4280-A57E-6A6CB96ACA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0812" y="1638300"/>
            <a:ext cx="4188092" cy="3390900"/>
          </a:xfrm>
          <a:prstGeom prst="rect">
            <a:avLst/>
          </a:prstGeom>
        </p:spPr>
      </p:pic>
    </p:spTree>
    <p:extLst>
      <p:ext uri="{BB962C8B-B14F-4D97-AF65-F5344CB8AC3E}">
        <p14:creationId xmlns:p14="http://schemas.microsoft.com/office/powerpoint/2010/main" val="41393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47CE2EE-8F5B-4455-97C5-1899D0D20D8D}"/>
              </a:ext>
            </a:extLst>
          </p:cNvPr>
          <p:cNvSpPr>
            <a:spLocks noGrp="1" noChangeArrowheads="1"/>
          </p:cNvSpPr>
          <p:nvPr>
            <p:ph type="title"/>
          </p:nvPr>
        </p:nvSpPr>
        <p:spPr/>
        <p:txBody>
          <a:bodyPr/>
          <a:lstStyle/>
          <a:p>
            <a:pPr eaLnBrk="1" hangingPunct="1">
              <a:defRPr/>
            </a:pPr>
            <a:r>
              <a:rPr lang="en-US" altLang="en-US" sz="4000"/>
              <a:t>Amyotrophic Lateral Sclerosis (ALS)</a:t>
            </a:r>
          </a:p>
        </p:txBody>
      </p:sp>
      <p:sp>
        <p:nvSpPr>
          <p:cNvPr id="63491" name="Rectangle 3">
            <a:extLst>
              <a:ext uri="{FF2B5EF4-FFF2-40B4-BE49-F238E27FC236}">
                <a16:creationId xmlns:a16="http://schemas.microsoft.com/office/drawing/2014/main" id="{47CDB363-71F1-4D81-A5B5-0E1D6596F91F}"/>
              </a:ext>
            </a:extLst>
          </p:cNvPr>
          <p:cNvSpPr>
            <a:spLocks noGrp="1" noChangeArrowheads="1"/>
          </p:cNvSpPr>
          <p:nvPr>
            <p:ph type="body" idx="1"/>
          </p:nvPr>
        </p:nvSpPr>
        <p:spPr>
          <a:xfrm>
            <a:off x="303212" y="1752600"/>
            <a:ext cx="7696200" cy="4267200"/>
          </a:xfrm>
        </p:spPr>
        <p:txBody>
          <a:bodyPr>
            <a:normAutofit lnSpcReduction="10000"/>
          </a:bodyPr>
          <a:lstStyle/>
          <a:p>
            <a:pPr marL="274320" lvl="1" indent="0" eaLnBrk="1" hangingPunct="1">
              <a:buNone/>
              <a:defRPr/>
            </a:pPr>
            <a:r>
              <a:rPr lang="en-US" altLang="en-US" sz="3600" dirty="0"/>
              <a:t>“[ALS] has not prevented me from having a very attractive family, and being successful in my work… I have been lucky that my condition has progressed more slowly than is often. But it shows that one need not lose hope.” Stephen Hawking</a:t>
            </a:r>
          </a:p>
        </p:txBody>
      </p:sp>
      <p:pic>
        <p:nvPicPr>
          <p:cNvPr id="15364" name="Picture 1">
            <a:extLst>
              <a:ext uri="{FF2B5EF4-FFF2-40B4-BE49-F238E27FC236}">
                <a16:creationId xmlns:a16="http://schemas.microsoft.com/office/drawing/2014/main" id="{1B3EDF10-F761-4229-B64A-F5AA48E7A07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0812" y="2057400"/>
            <a:ext cx="4257675" cy="383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7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163AC-215A-4794-A361-7F48F136589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DEC85FE-5831-43A3-A107-D06EE9039059}"/>
              </a:ext>
            </a:extLst>
          </p:cNvPr>
          <p:cNvSpPr>
            <a:spLocks noGrp="1"/>
          </p:cNvSpPr>
          <p:nvPr>
            <p:ph type="title"/>
          </p:nvPr>
        </p:nvSpPr>
        <p:spPr>
          <a:xfrm>
            <a:off x="1141412" y="1902125"/>
            <a:ext cx="9144000" cy="2667000"/>
          </a:xfrm>
        </p:spPr>
        <p:txBody>
          <a:bodyPr/>
          <a:lstStyle/>
          <a:p>
            <a:r>
              <a:rPr lang="en-US" dirty="0"/>
              <a:t>Important Literary Terms</a:t>
            </a:r>
          </a:p>
        </p:txBody>
      </p:sp>
      <p:pic>
        <p:nvPicPr>
          <p:cNvPr id="4" name="Picture 3">
            <a:extLst>
              <a:ext uri="{FF2B5EF4-FFF2-40B4-BE49-F238E27FC236}">
                <a16:creationId xmlns:a16="http://schemas.microsoft.com/office/drawing/2014/main" id="{CCA76425-0B08-4B68-9716-5F687A92F1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0812" y="228600"/>
            <a:ext cx="4283863" cy="6324600"/>
          </a:xfrm>
          <a:prstGeom prst="rect">
            <a:avLst/>
          </a:prstGeom>
        </p:spPr>
      </p:pic>
    </p:spTree>
    <p:extLst>
      <p:ext uri="{BB962C8B-B14F-4D97-AF65-F5344CB8AC3E}">
        <p14:creationId xmlns:p14="http://schemas.microsoft.com/office/powerpoint/2010/main" val="3297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B224B4-35CC-4DB0-8C8C-D8B624DABA59}"/>
              </a:ext>
            </a:extLst>
          </p:cNvPr>
          <p:cNvSpPr>
            <a:spLocks noGrp="1" noChangeArrowheads="1"/>
          </p:cNvSpPr>
          <p:nvPr>
            <p:ph type="title"/>
          </p:nvPr>
        </p:nvSpPr>
        <p:spPr/>
        <p:txBody>
          <a:bodyPr>
            <a:normAutofit/>
          </a:bodyPr>
          <a:lstStyle/>
          <a:p>
            <a:pPr eaLnBrk="1" hangingPunct="1">
              <a:defRPr/>
            </a:pPr>
            <a:r>
              <a:rPr lang="en-US" altLang="en-US" sz="4800" dirty="0"/>
              <a:t>Aphorism</a:t>
            </a:r>
          </a:p>
        </p:txBody>
      </p:sp>
      <p:sp>
        <p:nvSpPr>
          <p:cNvPr id="34819" name="Rectangle 3">
            <a:extLst>
              <a:ext uri="{FF2B5EF4-FFF2-40B4-BE49-F238E27FC236}">
                <a16:creationId xmlns:a16="http://schemas.microsoft.com/office/drawing/2014/main" id="{E2D6E871-B3B8-42D8-A41C-E6A79D790B8D}"/>
              </a:ext>
            </a:extLst>
          </p:cNvPr>
          <p:cNvSpPr>
            <a:spLocks noGrp="1" noChangeArrowheads="1"/>
          </p:cNvSpPr>
          <p:nvPr>
            <p:ph type="body" idx="1"/>
          </p:nvPr>
        </p:nvSpPr>
        <p:spPr>
          <a:xfrm>
            <a:off x="227012" y="1981200"/>
            <a:ext cx="9144000" cy="4881562"/>
          </a:xfrm>
        </p:spPr>
        <p:txBody>
          <a:bodyPr>
            <a:normAutofit/>
          </a:bodyPr>
          <a:lstStyle/>
          <a:p>
            <a:pPr eaLnBrk="1" hangingPunct="1">
              <a:defRPr/>
            </a:pPr>
            <a:r>
              <a:rPr lang="en-US" altLang="en-US" sz="3600" dirty="0"/>
              <a:t>Definition: a short statement, sometimes humorous, that attempts to state a general principle about human behavior.</a:t>
            </a:r>
          </a:p>
          <a:p>
            <a:pPr>
              <a:defRPr/>
            </a:pPr>
            <a:r>
              <a:rPr lang="en-US" altLang="en-US" sz="3600" dirty="0"/>
              <a:t>Example: “Dream as if you'll live forever. Live as if you'll die tomorrow.”</a:t>
            </a:r>
          </a:p>
          <a:p>
            <a:pPr marL="0" indent="0">
              <a:buNone/>
              <a:defRPr/>
            </a:pPr>
            <a:r>
              <a:rPr lang="en-US" altLang="en-US" sz="3600" dirty="0"/>
              <a:t>- James Dean</a:t>
            </a:r>
          </a:p>
        </p:txBody>
      </p:sp>
      <p:pic>
        <p:nvPicPr>
          <p:cNvPr id="2" name="Picture 1">
            <a:extLst>
              <a:ext uri="{FF2B5EF4-FFF2-40B4-BE49-F238E27FC236}">
                <a16:creationId xmlns:a16="http://schemas.microsoft.com/office/drawing/2014/main" id="{23358891-AFDE-4837-AD0B-CC495D18F2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3612" y="274637"/>
            <a:ext cx="4564693" cy="2322413"/>
          </a:xfrm>
          <a:prstGeom prst="rect">
            <a:avLst/>
          </a:prstGeom>
        </p:spPr>
      </p:pic>
    </p:spTree>
    <p:extLst>
      <p:ext uri="{BB962C8B-B14F-4D97-AF65-F5344CB8AC3E}">
        <p14:creationId xmlns:p14="http://schemas.microsoft.com/office/powerpoint/2010/main" val="30510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012" y="304800"/>
            <a:ext cx="4800600" cy="1143000"/>
          </a:xfrm>
        </p:spPr>
        <p:txBody>
          <a:bodyPr>
            <a:normAutofit/>
          </a:bodyPr>
          <a:lstStyle/>
          <a:p>
            <a:r>
              <a:rPr lang="en-US" b="1" dirty="0">
                <a:solidFill>
                  <a:srgbClr val="003366"/>
                </a:solidFill>
                <a:latin typeface="Times New Roman" pitchFamily="18" charset="0"/>
                <a:cs typeface="Times New Roman" pitchFamily="18" charset="0"/>
              </a:rPr>
              <a:t>Essential Questions</a:t>
            </a:r>
          </a:p>
        </p:txBody>
      </p:sp>
      <p:sp>
        <p:nvSpPr>
          <p:cNvPr id="3" name="Content Placeholder 2"/>
          <p:cNvSpPr>
            <a:spLocks noGrp="1"/>
          </p:cNvSpPr>
          <p:nvPr>
            <p:ph idx="1"/>
          </p:nvPr>
        </p:nvSpPr>
        <p:spPr>
          <a:xfrm>
            <a:off x="1979612" y="1905000"/>
            <a:ext cx="8382000" cy="3352800"/>
          </a:xfrm>
        </p:spPr>
        <p:txBody>
          <a:bodyPr>
            <a:normAutofit/>
          </a:bodyPr>
          <a:lstStyle/>
          <a:p>
            <a:r>
              <a:rPr lang="en-US" sz="3800" dirty="0">
                <a:latin typeface="Times New Roman" pitchFamily="18" charset="0"/>
                <a:cs typeface="Times New Roman" pitchFamily="18" charset="0"/>
              </a:rPr>
              <a:t>Why do people fear living?</a:t>
            </a:r>
          </a:p>
          <a:p>
            <a:r>
              <a:rPr lang="en-US" sz="3800" dirty="0">
                <a:latin typeface="Times New Roman" pitchFamily="18" charset="0"/>
                <a:cs typeface="Times New Roman" pitchFamily="18" charset="0"/>
              </a:rPr>
              <a:t>Why do people fear dying?</a:t>
            </a:r>
          </a:p>
          <a:p>
            <a:r>
              <a:rPr lang="en-US" sz="3800" dirty="0">
                <a:latin typeface="Times New Roman" pitchFamily="18" charset="0"/>
                <a:cs typeface="Times New Roman" pitchFamily="18" charset="0"/>
              </a:rPr>
              <a:t>Why do people fear silence?</a:t>
            </a:r>
          </a:p>
          <a:p>
            <a:r>
              <a:rPr lang="en-US" sz="3800" dirty="0">
                <a:latin typeface="Times New Roman" pitchFamily="18" charset="0"/>
                <a:cs typeface="Times New Roman" pitchFamily="18" charset="0"/>
              </a:rPr>
              <a:t>How do we live life with a purpose?</a:t>
            </a:r>
          </a:p>
        </p:txBody>
      </p:sp>
      <p:pic>
        <p:nvPicPr>
          <p:cNvPr id="4" name="Picture 2" descr="18. It's against the law to sing off key"/>
          <p:cNvPicPr>
            <a:picLocks noChangeAspect="1" noChangeArrowheads="1"/>
          </p:cNvPicPr>
          <p:nvPr/>
        </p:nvPicPr>
        <p:blipFill>
          <a:blip r:embed="rId2" cstate="print">
            <a:clrChange>
              <a:clrFrom>
                <a:srgbClr val="FFFFFF"/>
              </a:clrFrom>
              <a:clrTo>
                <a:srgbClr val="FFFFFF">
                  <a:alpha val="0"/>
                </a:srgbClr>
              </a:clrTo>
            </a:clrChange>
            <a:grayscl/>
          </a:blip>
          <a:stretch>
            <a:fillRect/>
          </a:stretch>
        </p:blipFill>
        <p:spPr bwMode="auto">
          <a:xfrm>
            <a:off x="1827214" y="381000"/>
            <a:ext cx="3276599" cy="1219200"/>
          </a:xfrm>
          <a:prstGeom prst="rect">
            <a:avLst/>
          </a:prstGeom>
          <a:noFill/>
          <a:ln>
            <a:noFill/>
          </a:ln>
        </p:spPr>
      </p:pic>
    </p:spTree>
    <p:extLst>
      <p:ext uri="{BB962C8B-B14F-4D97-AF65-F5344CB8AC3E}">
        <p14:creationId xmlns:p14="http://schemas.microsoft.com/office/powerpoint/2010/main" val="387887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82274C9-62C4-4F68-8FE5-C42165E37B35}"/>
              </a:ext>
            </a:extLst>
          </p:cNvPr>
          <p:cNvSpPr>
            <a:spLocks noGrp="1" noChangeArrowheads="1"/>
          </p:cNvSpPr>
          <p:nvPr>
            <p:ph type="title"/>
          </p:nvPr>
        </p:nvSpPr>
        <p:spPr/>
        <p:txBody>
          <a:bodyPr/>
          <a:lstStyle/>
          <a:p>
            <a:pPr eaLnBrk="1" hangingPunct="1">
              <a:defRPr/>
            </a:pPr>
            <a:r>
              <a:rPr lang="en-US" altLang="en-US"/>
              <a:t>Flashback</a:t>
            </a:r>
          </a:p>
        </p:txBody>
      </p:sp>
      <p:sp>
        <p:nvSpPr>
          <p:cNvPr id="35843" name="Rectangle 3">
            <a:extLst>
              <a:ext uri="{FF2B5EF4-FFF2-40B4-BE49-F238E27FC236}">
                <a16:creationId xmlns:a16="http://schemas.microsoft.com/office/drawing/2014/main" id="{DD5A841F-066C-4CCA-976C-3C23482D3D1B}"/>
              </a:ext>
            </a:extLst>
          </p:cNvPr>
          <p:cNvSpPr>
            <a:spLocks noGrp="1" noChangeArrowheads="1"/>
          </p:cNvSpPr>
          <p:nvPr>
            <p:ph type="body" idx="1"/>
          </p:nvPr>
        </p:nvSpPr>
        <p:spPr/>
        <p:txBody>
          <a:bodyPr/>
          <a:lstStyle/>
          <a:p>
            <a:pPr eaLnBrk="1" hangingPunct="1">
              <a:defRPr/>
            </a:pPr>
            <a:r>
              <a:rPr lang="en-US" altLang="en-US" sz="3200" dirty="0"/>
              <a:t>Definition: a scene that interrupts the ongoing action in a story to show an event that happened earlier.</a:t>
            </a:r>
          </a:p>
          <a:p>
            <a:pPr marL="0" indent="0" eaLnBrk="1" hangingPunct="1">
              <a:buNone/>
              <a:defRPr/>
            </a:pPr>
            <a:r>
              <a:rPr lang="en-US" altLang="en-US" dirty="0"/>
              <a:t>Example:</a:t>
            </a:r>
          </a:p>
        </p:txBody>
      </p:sp>
      <p:pic>
        <p:nvPicPr>
          <p:cNvPr id="2" name="Picture 1">
            <a:extLst>
              <a:ext uri="{FF2B5EF4-FFF2-40B4-BE49-F238E27FC236}">
                <a16:creationId xmlns:a16="http://schemas.microsoft.com/office/drawing/2014/main" id="{F940F1E2-F69A-4356-BBF3-7B80F81B15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1212" y="3276600"/>
            <a:ext cx="7903336" cy="3505200"/>
          </a:xfrm>
          <a:prstGeom prst="rect">
            <a:avLst/>
          </a:prstGeom>
        </p:spPr>
      </p:pic>
    </p:spTree>
    <p:extLst>
      <p:ext uri="{BB962C8B-B14F-4D97-AF65-F5344CB8AC3E}">
        <p14:creationId xmlns:p14="http://schemas.microsoft.com/office/powerpoint/2010/main" val="22401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28A95A0-263A-427F-BF67-45DC524144B1}"/>
              </a:ext>
            </a:extLst>
          </p:cNvPr>
          <p:cNvSpPr>
            <a:spLocks noGrp="1" noChangeArrowheads="1"/>
          </p:cNvSpPr>
          <p:nvPr>
            <p:ph type="title"/>
          </p:nvPr>
        </p:nvSpPr>
        <p:spPr/>
        <p:txBody>
          <a:bodyPr/>
          <a:lstStyle/>
          <a:p>
            <a:pPr eaLnBrk="1" hangingPunct="1">
              <a:defRPr/>
            </a:pPr>
            <a:r>
              <a:rPr lang="en-US" altLang="en-US" dirty="0"/>
              <a:t>Foreshadowing</a:t>
            </a:r>
          </a:p>
        </p:txBody>
      </p:sp>
      <p:sp>
        <p:nvSpPr>
          <p:cNvPr id="36867" name="Rectangle 3">
            <a:extLst>
              <a:ext uri="{FF2B5EF4-FFF2-40B4-BE49-F238E27FC236}">
                <a16:creationId xmlns:a16="http://schemas.microsoft.com/office/drawing/2014/main" id="{D798F1C4-4A71-4E34-9319-B1D4ACA0B97A}"/>
              </a:ext>
            </a:extLst>
          </p:cNvPr>
          <p:cNvSpPr>
            <a:spLocks noGrp="1" noChangeArrowheads="1"/>
          </p:cNvSpPr>
          <p:nvPr>
            <p:ph type="body" idx="1"/>
          </p:nvPr>
        </p:nvSpPr>
        <p:spPr/>
        <p:txBody>
          <a:bodyPr/>
          <a:lstStyle/>
          <a:p>
            <a:pPr eaLnBrk="1" hangingPunct="1">
              <a:lnSpc>
                <a:spcPct val="90000"/>
              </a:lnSpc>
              <a:defRPr/>
            </a:pPr>
            <a:r>
              <a:rPr lang="en-US" altLang="en-US" sz="3600" dirty="0"/>
              <a:t>When the author gives the reader clues or hints about what is going to happen. </a:t>
            </a:r>
          </a:p>
        </p:txBody>
      </p:sp>
      <p:pic>
        <p:nvPicPr>
          <p:cNvPr id="2" name="Picture 1">
            <a:extLst>
              <a:ext uri="{FF2B5EF4-FFF2-40B4-BE49-F238E27FC236}">
                <a16:creationId xmlns:a16="http://schemas.microsoft.com/office/drawing/2014/main" id="{AB7DAC02-3783-4D39-B44E-DCCB0FB4A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9012" y="3276600"/>
            <a:ext cx="6591300" cy="3486150"/>
          </a:xfrm>
          <a:prstGeom prst="rect">
            <a:avLst/>
          </a:prstGeom>
        </p:spPr>
      </p:pic>
    </p:spTree>
    <p:extLst>
      <p:ext uri="{BB962C8B-B14F-4D97-AF65-F5344CB8AC3E}">
        <p14:creationId xmlns:p14="http://schemas.microsoft.com/office/powerpoint/2010/main" val="17330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276C871-4D37-4CC6-84A8-1CDE9D702CD6}"/>
              </a:ext>
            </a:extLst>
          </p:cNvPr>
          <p:cNvSpPr>
            <a:spLocks noGrp="1" noChangeArrowheads="1"/>
          </p:cNvSpPr>
          <p:nvPr>
            <p:ph type="title"/>
          </p:nvPr>
        </p:nvSpPr>
        <p:spPr/>
        <p:txBody>
          <a:bodyPr/>
          <a:lstStyle/>
          <a:p>
            <a:pPr eaLnBrk="1" hangingPunct="1">
              <a:defRPr/>
            </a:pPr>
            <a:r>
              <a:rPr lang="en-US" altLang="en-US"/>
              <a:t>Imagery</a:t>
            </a:r>
          </a:p>
        </p:txBody>
      </p:sp>
      <p:sp>
        <p:nvSpPr>
          <p:cNvPr id="37891" name="Rectangle 3">
            <a:extLst>
              <a:ext uri="{FF2B5EF4-FFF2-40B4-BE49-F238E27FC236}">
                <a16:creationId xmlns:a16="http://schemas.microsoft.com/office/drawing/2014/main" id="{473F04F7-1A06-4E37-84CB-2AB4CD582D42}"/>
              </a:ext>
            </a:extLst>
          </p:cNvPr>
          <p:cNvSpPr>
            <a:spLocks noGrp="1" noChangeArrowheads="1"/>
          </p:cNvSpPr>
          <p:nvPr>
            <p:ph type="body" idx="1"/>
          </p:nvPr>
        </p:nvSpPr>
        <p:spPr/>
        <p:txBody>
          <a:bodyPr/>
          <a:lstStyle/>
          <a:p>
            <a:pPr marL="609600" indent="-609600">
              <a:defRPr/>
            </a:pPr>
            <a:r>
              <a:rPr lang="en-US" altLang="en-US" dirty="0"/>
              <a:t>Definition: descriptive words and phrases that re-create sensory experiences for the reader.</a:t>
            </a:r>
          </a:p>
        </p:txBody>
      </p:sp>
      <p:pic>
        <p:nvPicPr>
          <p:cNvPr id="2" name="Picture 1">
            <a:extLst>
              <a:ext uri="{FF2B5EF4-FFF2-40B4-BE49-F238E27FC236}">
                <a16:creationId xmlns:a16="http://schemas.microsoft.com/office/drawing/2014/main" id="{89B3E65F-CB3C-4501-9D6B-C153CF2374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1412" y="2714624"/>
            <a:ext cx="6629400" cy="4143375"/>
          </a:xfrm>
          <a:prstGeom prst="rect">
            <a:avLst/>
          </a:prstGeom>
        </p:spPr>
      </p:pic>
    </p:spTree>
    <p:extLst>
      <p:ext uri="{BB962C8B-B14F-4D97-AF65-F5344CB8AC3E}">
        <p14:creationId xmlns:p14="http://schemas.microsoft.com/office/powerpoint/2010/main" val="25370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D0E0A-CB62-46B5-B6D1-ED2ECB33EF7E}"/>
              </a:ext>
            </a:extLst>
          </p:cNvPr>
          <p:cNvSpPr>
            <a:spLocks noGrp="1"/>
          </p:cNvSpPr>
          <p:nvPr>
            <p:ph idx="1"/>
          </p:nvPr>
        </p:nvSpPr>
        <p:spPr>
          <a:xfrm>
            <a:off x="836612" y="1676400"/>
            <a:ext cx="5867398" cy="4495800"/>
          </a:xfrm>
        </p:spPr>
        <p:txBody>
          <a:bodyPr>
            <a:normAutofit/>
          </a:bodyPr>
          <a:lstStyle/>
          <a:p>
            <a:pPr marL="0" indent="0">
              <a:buNone/>
            </a:pPr>
            <a:r>
              <a:rPr lang="en-US" sz="3200" dirty="0"/>
              <a:t>Each of Morrie's lessons contributes to a larger, all encompassing message that each individual, Mitch especially, should reject popular cultural values, and instead develop his own. </a:t>
            </a:r>
          </a:p>
        </p:txBody>
      </p:sp>
      <p:sp>
        <p:nvSpPr>
          <p:cNvPr id="3" name="Title 2">
            <a:extLst>
              <a:ext uri="{FF2B5EF4-FFF2-40B4-BE49-F238E27FC236}">
                <a16:creationId xmlns:a16="http://schemas.microsoft.com/office/drawing/2014/main" id="{829EF504-A7E2-48CD-BF94-1C91EDDF4B08}"/>
              </a:ext>
            </a:extLst>
          </p:cNvPr>
          <p:cNvSpPr>
            <a:spLocks noGrp="1"/>
          </p:cNvSpPr>
          <p:nvPr>
            <p:ph type="title"/>
          </p:nvPr>
        </p:nvSpPr>
        <p:spPr/>
        <p:txBody>
          <a:bodyPr>
            <a:normAutofit/>
          </a:bodyPr>
          <a:lstStyle/>
          <a:p>
            <a:r>
              <a:rPr lang="en-US" dirty="0"/>
              <a:t>Theme: The Rejection of Popular Cultural Mores in Favor of Self created Values</a:t>
            </a:r>
          </a:p>
        </p:txBody>
      </p:sp>
      <p:pic>
        <p:nvPicPr>
          <p:cNvPr id="4" name="Picture 3">
            <a:extLst>
              <a:ext uri="{FF2B5EF4-FFF2-40B4-BE49-F238E27FC236}">
                <a16:creationId xmlns:a16="http://schemas.microsoft.com/office/drawing/2014/main" id="{629B1404-83E5-42B7-B2A5-2D971F7DB400}"/>
              </a:ext>
            </a:extLst>
          </p:cNvPr>
          <p:cNvPicPr>
            <a:picLocks noChangeAspect="1"/>
          </p:cNvPicPr>
          <p:nvPr/>
        </p:nvPicPr>
        <p:blipFill>
          <a:blip r:embed="rId2"/>
          <a:stretch>
            <a:fillRect/>
          </a:stretch>
        </p:blipFill>
        <p:spPr>
          <a:xfrm>
            <a:off x="7237412" y="1689652"/>
            <a:ext cx="4286250" cy="4286250"/>
          </a:xfrm>
          <a:prstGeom prst="rect">
            <a:avLst/>
          </a:prstGeom>
        </p:spPr>
      </p:pic>
    </p:spTree>
    <p:extLst>
      <p:ext uri="{BB962C8B-B14F-4D97-AF65-F5344CB8AC3E}">
        <p14:creationId xmlns:p14="http://schemas.microsoft.com/office/powerpoint/2010/main" val="1364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1905000"/>
            <a:ext cx="5791200" cy="4267200"/>
          </a:xfrm>
        </p:spPr>
        <p:txBody>
          <a:bodyPr>
            <a:normAutofit lnSpcReduction="10000"/>
          </a:bodyPr>
          <a:lstStyle/>
          <a:p>
            <a:r>
              <a:rPr lang="en-US" dirty="0"/>
              <a:t>References to W.H. Auden quote, Morrie’s favorite</a:t>
            </a:r>
          </a:p>
          <a:p>
            <a:r>
              <a:rPr lang="en-US" dirty="0"/>
              <a:t>Love is the essence of every person, and every relationship, and that to live without it, as Auden says, is to live with nothing.</a:t>
            </a:r>
          </a:p>
          <a:p>
            <a:r>
              <a:rPr lang="en-US" dirty="0"/>
              <a:t>Love brings meaning to experience, and that without it, one may as well be dead.</a:t>
            </a:r>
          </a:p>
          <a:p>
            <a:pPr marL="0" indent="0">
              <a:buNone/>
            </a:pPr>
            <a:br>
              <a:rPr lang="en-US" dirty="0"/>
            </a:br>
            <a:endParaRPr lang="en-US" dirty="0"/>
          </a:p>
          <a:p>
            <a:endParaRPr lang="en-US" dirty="0"/>
          </a:p>
        </p:txBody>
      </p:sp>
      <p:sp>
        <p:nvSpPr>
          <p:cNvPr id="2" name="Title 1"/>
          <p:cNvSpPr>
            <a:spLocks noGrp="1"/>
          </p:cNvSpPr>
          <p:nvPr>
            <p:ph type="title"/>
          </p:nvPr>
        </p:nvSpPr>
        <p:spPr/>
        <p:txBody>
          <a:bodyPr/>
          <a:lstStyle/>
          <a:p>
            <a:r>
              <a:rPr lang="en-US" dirty="0"/>
              <a:t>Theme: Love Or Perish</a:t>
            </a:r>
          </a:p>
        </p:txBody>
      </p:sp>
      <p:pic>
        <p:nvPicPr>
          <p:cNvPr id="4" name="Picture 3">
            <a:extLst>
              <a:ext uri="{FF2B5EF4-FFF2-40B4-BE49-F238E27FC236}">
                <a16:creationId xmlns:a16="http://schemas.microsoft.com/office/drawing/2014/main" id="{B1942D7B-CA2F-4462-97AE-2EF07F5739AB}"/>
              </a:ext>
            </a:extLst>
          </p:cNvPr>
          <p:cNvPicPr>
            <a:picLocks noChangeAspect="1"/>
          </p:cNvPicPr>
          <p:nvPr/>
        </p:nvPicPr>
        <p:blipFill>
          <a:blip r:embed="rId2"/>
          <a:stretch>
            <a:fillRect/>
          </a:stretch>
        </p:blipFill>
        <p:spPr>
          <a:xfrm>
            <a:off x="7237412" y="1905000"/>
            <a:ext cx="4467225" cy="3733800"/>
          </a:xfrm>
          <a:prstGeom prst="rect">
            <a:avLst/>
          </a:prstGeom>
        </p:spPr>
      </p:pic>
    </p:spTree>
    <p:extLst>
      <p:ext uri="{BB962C8B-B14F-4D97-AF65-F5344CB8AC3E}">
        <p14:creationId xmlns:p14="http://schemas.microsoft.com/office/powerpoint/2010/main" val="272455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2A8A1B-860F-4214-8694-86655C1B40D5}"/>
              </a:ext>
            </a:extLst>
          </p:cNvPr>
          <p:cNvSpPr>
            <a:spLocks noGrp="1"/>
          </p:cNvSpPr>
          <p:nvPr>
            <p:ph idx="1"/>
          </p:nvPr>
        </p:nvSpPr>
        <p:spPr/>
        <p:txBody>
          <a:bodyPr>
            <a:normAutofit/>
          </a:bodyPr>
          <a:lstStyle/>
          <a:p>
            <a:r>
              <a:rPr lang="en-US" dirty="0"/>
              <a:t>In his quest to accept his impending death, Morrie consciously "detaches himself from the experience" when suffering becomes too much</a:t>
            </a:r>
          </a:p>
          <a:p>
            <a:r>
              <a:rPr lang="en-US" dirty="0"/>
              <a:t>Morrie does not intend to stop feeling or experiencing in his detachment</a:t>
            </a:r>
          </a:p>
          <a:p>
            <a:r>
              <a:rPr lang="en-US" dirty="0"/>
              <a:t>He detaches so that he may accept the impermanence of his life and embrace his death, which he knows may come at any moment.</a:t>
            </a:r>
          </a:p>
          <a:p>
            <a:endParaRPr lang="en-US" dirty="0"/>
          </a:p>
        </p:txBody>
      </p:sp>
      <p:sp>
        <p:nvSpPr>
          <p:cNvPr id="3" name="Title 2">
            <a:extLst>
              <a:ext uri="{FF2B5EF4-FFF2-40B4-BE49-F238E27FC236}">
                <a16:creationId xmlns:a16="http://schemas.microsoft.com/office/drawing/2014/main" id="{A0908566-A3E5-4D2D-8C28-49C5CD6ED8E1}"/>
              </a:ext>
            </a:extLst>
          </p:cNvPr>
          <p:cNvSpPr>
            <a:spLocks noGrp="1"/>
          </p:cNvSpPr>
          <p:nvPr>
            <p:ph type="title"/>
          </p:nvPr>
        </p:nvSpPr>
        <p:spPr/>
        <p:txBody>
          <a:bodyPr/>
          <a:lstStyle/>
          <a:p>
            <a:r>
              <a:rPr lang="en-US" dirty="0"/>
              <a:t>Theme: Acceptance Through Detachment</a:t>
            </a:r>
          </a:p>
        </p:txBody>
      </p:sp>
      <p:pic>
        <p:nvPicPr>
          <p:cNvPr id="4" name="Picture 3">
            <a:extLst>
              <a:ext uri="{FF2B5EF4-FFF2-40B4-BE49-F238E27FC236}">
                <a16:creationId xmlns:a16="http://schemas.microsoft.com/office/drawing/2014/main" id="{3E22D4A6-91E2-4BC2-876F-E0B76AF31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29994"/>
            <a:ext cx="12188825" cy="1828006"/>
          </a:xfrm>
          <a:prstGeom prst="rect">
            <a:avLst/>
          </a:prstGeom>
        </p:spPr>
      </p:pic>
    </p:spTree>
    <p:extLst>
      <p:ext uri="{BB962C8B-B14F-4D97-AF65-F5344CB8AC3E}">
        <p14:creationId xmlns:p14="http://schemas.microsoft.com/office/powerpoint/2010/main" val="321342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78769-1578-455C-A930-8AB529B36221}"/>
              </a:ext>
            </a:extLst>
          </p:cNvPr>
          <p:cNvSpPr>
            <a:spLocks noGrp="1"/>
          </p:cNvSpPr>
          <p:nvPr>
            <p:ph idx="1"/>
          </p:nvPr>
        </p:nvSpPr>
        <p:spPr>
          <a:xfrm>
            <a:off x="379412" y="1666804"/>
            <a:ext cx="9144000" cy="5038795"/>
          </a:xfrm>
        </p:spPr>
        <p:txBody>
          <a:bodyPr>
            <a:normAutofit fontScale="77500" lnSpcReduction="20000"/>
          </a:bodyPr>
          <a:lstStyle/>
          <a:p>
            <a:pPr marL="0" indent="0">
              <a:buNone/>
            </a:pPr>
            <a:r>
              <a:rPr lang="en-US" b="1" dirty="0"/>
              <a:t>Pink hibiscus plant</a:t>
            </a:r>
          </a:p>
          <a:p>
            <a:r>
              <a:rPr lang="en-US" dirty="0"/>
              <a:t>As Morrie's body deteriorates, so does the condition of the hibiscus plant.</a:t>
            </a:r>
          </a:p>
          <a:p>
            <a:r>
              <a:rPr lang="en-US" dirty="0"/>
              <a:t>Used as a metaphor for Morrie's life and for life itself</a:t>
            </a:r>
          </a:p>
          <a:p>
            <a:r>
              <a:rPr lang="en-US" dirty="0"/>
              <a:t>Represents the natural life cycle, which inevitably ends in death</a:t>
            </a:r>
          </a:p>
          <a:p>
            <a:pPr marL="0" indent="0">
              <a:buNone/>
            </a:pPr>
            <a:r>
              <a:rPr lang="en-US" b="1" dirty="0"/>
              <a:t>Waves on the ocean</a:t>
            </a:r>
          </a:p>
          <a:p>
            <a:r>
              <a:rPr lang="en-US" dirty="0"/>
              <a:t>Metaphor compares Morrie’s life to a small wave crashing onto the shore</a:t>
            </a:r>
          </a:p>
          <a:p>
            <a:r>
              <a:rPr lang="en-US" dirty="0"/>
              <a:t>Morrie is comforted that he will soon return to something larger in the afterlife</a:t>
            </a:r>
          </a:p>
          <a:p>
            <a:pPr marL="0" indent="0">
              <a:buNone/>
            </a:pPr>
            <a:r>
              <a:rPr lang="en-US" b="1" dirty="0"/>
              <a:t>Morrie's bed</a:t>
            </a:r>
          </a:p>
          <a:p>
            <a:r>
              <a:rPr lang="en-US" dirty="0"/>
              <a:t>Morrie's aphorism, "When you're in bed, you're dead," eventually comes true</a:t>
            </a:r>
          </a:p>
          <a:p>
            <a:r>
              <a:rPr lang="en-US" dirty="0"/>
              <a:t>Used as a symbol of surrender and death</a:t>
            </a:r>
          </a:p>
        </p:txBody>
      </p:sp>
      <p:sp>
        <p:nvSpPr>
          <p:cNvPr id="3" name="Title 2">
            <a:extLst>
              <a:ext uri="{FF2B5EF4-FFF2-40B4-BE49-F238E27FC236}">
                <a16:creationId xmlns:a16="http://schemas.microsoft.com/office/drawing/2014/main" id="{C1DFABD6-A6E6-4A8F-9B64-CB5F80F31176}"/>
              </a:ext>
            </a:extLst>
          </p:cNvPr>
          <p:cNvSpPr>
            <a:spLocks noGrp="1"/>
          </p:cNvSpPr>
          <p:nvPr>
            <p:ph type="title"/>
          </p:nvPr>
        </p:nvSpPr>
        <p:spPr>
          <a:xfrm>
            <a:off x="1522416" y="609600"/>
            <a:ext cx="9143998" cy="1020762"/>
          </a:xfrm>
        </p:spPr>
        <p:txBody>
          <a:bodyPr>
            <a:normAutofit fontScale="90000"/>
          </a:bodyPr>
          <a:lstStyle/>
          <a:p>
            <a:r>
              <a:rPr lang="en-US" sz="6000" dirty="0"/>
              <a:t>Symbols</a:t>
            </a:r>
            <a:br>
              <a:rPr lang="en-US" dirty="0"/>
            </a:br>
            <a:endParaRPr lang="en-US" dirty="0"/>
          </a:p>
        </p:txBody>
      </p:sp>
      <p:pic>
        <p:nvPicPr>
          <p:cNvPr id="4" name="Picture 3">
            <a:extLst>
              <a:ext uri="{FF2B5EF4-FFF2-40B4-BE49-F238E27FC236}">
                <a16:creationId xmlns:a16="http://schemas.microsoft.com/office/drawing/2014/main" id="{B04EBAB7-5C04-4907-ABEE-BAFEC7B3D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812" y="300262"/>
            <a:ext cx="1354336" cy="1805781"/>
          </a:xfrm>
          <a:prstGeom prst="rect">
            <a:avLst/>
          </a:prstGeom>
        </p:spPr>
      </p:pic>
      <p:pic>
        <p:nvPicPr>
          <p:cNvPr id="6" name="Picture 5">
            <a:extLst>
              <a:ext uri="{FF2B5EF4-FFF2-40B4-BE49-F238E27FC236}">
                <a16:creationId xmlns:a16="http://schemas.microsoft.com/office/drawing/2014/main" id="{CA577556-710F-4F9A-B6E0-A93E509D4E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6812" y="2971800"/>
            <a:ext cx="1562100" cy="1562100"/>
          </a:xfrm>
          <a:prstGeom prst="rect">
            <a:avLst/>
          </a:prstGeom>
        </p:spPr>
      </p:pic>
      <p:pic>
        <p:nvPicPr>
          <p:cNvPr id="1028" name="Picture 4" descr="Image result for bed clipart">
            <a:extLst>
              <a:ext uri="{FF2B5EF4-FFF2-40B4-BE49-F238E27FC236}">
                <a16:creationId xmlns:a16="http://schemas.microsoft.com/office/drawing/2014/main" id="{664C1B41-81CD-4656-83FC-589169AA9D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51951" y="5075238"/>
            <a:ext cx="28289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5153120A-874C-4D74-8898-FA3F5E3B24B3}"/>
              </a:ext>
            </a:extLst>
          </p:cNvPr>
          <p:cNvSpPr>
            <a:spLocks noGrp="1" noChangeArrowheads="1"/>
          </p:cNvSpPr>
          <p:nvPr>
            <p:ph type="title"/>
          </p:nvPr>
        </p:nvSpPr>
        <p:spPr/>
        <p:txBody>
          <a:bodyPr>
            <a:normAutofit fontScale="90000"/>
          </a:bodyPr>
          <a:lstStyle/>
          <a:p>
            <a:r>
              <a:rPr lang="en-US" altLang="en-US" sz="4000">
                <a:latin typeface="Tahoma" panose="020B0604030504040204" pitchFamily="34" charset="0"/>
              </a:rPr>
              <a:t>How do you feel about the following topics? </a:t>
            </a:r>
          </a:p>
        </p:txBody>
      </p:sp>
      <p:sp>
        <p:nvSpPr>
          <p:cNvPr id="19459" name="Rectangle 3">
            <a:extLst>
              <a:ext uri="{FF2B5EF4-FFF2-40B4-BE49-F238E27FC236}">
                <a16:creationId xmlns:a16="http://schemas.microsoft.com/office/drawing/2014/main" id="{2E81B6D8-4D6C-4EC0-9E99-463542110D0C}"/>
              </a:ext>
            </a:extLst>
          </p:cNvPr>
          <p:cNvSpPr>
            <a:spLocks noGrp="1" noChangeArrowheads="1"/>
          </p:cNvSpPr>
          <p:nvPr>
            <p:ph idx="1"/>
          </p:nvPr>
        </p:nvSpPr>
        <p:spPr>
          <a:xfrm>
            <a:off x="184011" y="1676400"/>
            <a:ext cx="8229600" cy="5029200"/>
          </a:xfrm>
        </p:spPr>
        <p:txBody>
          <a:bodyPr>
            <a:normAutofit lnSpcReduction="10000"/>
          </a:bodyPr>
          <a:lstStyle/>
          <a:p>
            <a:pPr marL="1295400" lvl="2" indent="-381000">
              <a:buFont typeface="Wingdings" panose="05000000000000000000" pitchFamily="2" charset="2"/>
              <a:buAutoNum type="arabicPeriod"/>
            </a:pPr>
            <a:r>
              <a:rPr lang="en-US" altLang="en-US" sz="2800" dirty="0"/>
              <a:t>The World and its values </a:t>
            </a:r>
          </a:p>
          <a:p>
            <a:pPr marL="1295400" lvl="2" indent="-381000">
              <a:buFont typeface="Wingdings" panose="05000000000000000000" pitchFamily="2" charset="2"/>
              <a:buAutoNum type="arabicPeriod"/>
            </a:pPr>
            <a:r>
              <a:rPr lang="en-US" altLang="en-US" sz="2800" dirty="0"/>
              <a:t>Feeling sorry for yourself </a:t>
            </a:r>
          </a:p>
          <a:p>
            <a:pPr marL="1295400" lvl="2" indent="-381000">
              <a:buFont typeface="Wingdings" panose="05000000000000000000" pitchFamily="2" charset="2"/>
              <a:buAutoNum type="arabicPeriod"/>
            </a:pPr>
            <a:r>
              <a:rPr lang="en-US" altLang="en-US" sz="2800" dirty="0"/>
              <a:t>Regrets</a:t>
            </a:r>
          </a:p>
          <a:p>
            <a:pPr marL="1295400" lvl="2" indent="-381000">
              <a:buFont typeface="Wingdings" panose="05000000000000000000" pitchFamily="2" charset="2"/>
              <a:buAutoNum type="arabicPeriod"/>
            </a:pPr>
            <a:r>
              <a:rPr lang="en-US" altLang="en-US" sz="2800" dirty="0"/>
              <a:t>Death </a:t>
            </a:r>
          </a:p>
          <a:p>
            <a:pPr marL="1295400" lvl="2" indent="-381000">
              <a:buFont typeface="Wingdings" panose="05000000000000000000" pitchFamily="2" charset="2"/>
              <a:buAutoNum type="arabicPeriod"/>
            </a:pPr>
            <a:r>
              <a:rPr lang="en-US" altLang="en-US" sz="2800" dirty="0"/>
              <a:t>Fear </a:t>
            </a:r>
          </a:p>
          <a:p>
            <a:pPr marL="1295400" lvl="2" indent="-381000">
              <a:buFont typeface="Wingdings" panose="05000000000000000000" pitchFamily="2" charset="2"/>
              <a:buAutoNum type="arabicPeriod"/>
            </a:pPr>
            <a:r>
              <a:rPr lang="en-US" altLang="en-US" sz="2800" dirty="0"/>
              <a:t>Aging</a:t>
            </a:r>
          </a:p>
          <a:p>
            <a:pPr marL="1295400" lvl="2" indent="-381000">
              <a:buFont typeface="Wingdings" panose="05000000000000000000" pitchFamily="2" charset="2"/>
              <a:buAutoNum type="arabicPeriod"/>
            </a:pPr>
            <a:r>
              <a:rPr lang="en-US" altLang="en-US" sz="2800" dirty="0"/>
              <a:t>Greed </a:t>
            </a:r>
          </a:p>
          <a:p>
            <a:pPr marL="1295400" lvl="2" indent="-381000">
              <a:buFont typeface="Wingdings" panose="05000000000000000000" pitchFamily="2" charset="2"/>
              <a:buAutoNum type="arabicPeriod"/>
            </a:pPr>
            <a:r>
              <a:rPr lang="en-US" altLang="en-US" sz="2800" dirty="0"/>
              <a:t>Marriage </a:t>
            </a:r>
          </a:p>
          <a:p>
            <a:pPr marL="1295400" lvl="2" indent="-381000">
              <a:buFont typeface="Wingdings" panose="05000000000000000000" pitchFamily="2" charset="2"/>
              <a:buAutoNum type="arabicPeriod"/>
            </a:pPr>
            <a:r>
              <a:rPr lang="en-US" altLang="en-US" sz="2800" dirty="0"/>
              <a:t>Family </a:t>
            </a:r>
          </a:p>
          <a:p>
            <a:pPr marL="1295400" lvl="2" indent="-381000">
              <a:buFont typeface="Wingdings" panose="05000000000000000000" pitchFamily="2" charset="2"/>
              <a:buAutoNum type="arabicPeriod"/>
            </a:pPr>
            <a:r>
              <a:rPr lang="en-US" altLang="en-US" sz="2800" dirty="0"/>
              <a:t> Society </a:t>
            </a:r>
          </a:p>
          <a:p>
            <a:pPr marL="1295400" lvl="2" indent="-381000">
              <a:buFont typeface="Wingdings" panose="05000000000000000000" pitchFamily="2" charset="2"/>
              <a:buAutoNum type="arabicPeriod"/>
            </a:pPr>
            <a:r>
              <a:rPr lang="en-US" altLang="en-US" sz="2800" dirty="0"/>
              <a:t> Forgiveness </a:t>
            </a:r>
          </a:p>
          <a:p>
            <a:pPr marL="1295400" lvl="2" indent="-381000">
              <a:buFont typeface="Wingdings" panose="05000000000000000000" pitchFamily="2" charset="2"/>
              <a:buAutoNum type="arabicPeriod"/>
            </a:pPr>
            <a:r>
              <a:rPr lang="en-US" altLang="en-US" sz="2800" dirty="0"/>
              <a:t> A meaningful life </a:t>
            </a:r>
          </a:p>
          <a:p>
            <a:pPr marL="533400" indent="-533400">
              <a:lnSpc>
                <a:spcPct val="80000"/>
              </a:lnSpc>
              <a:buNone/>
            </a:pPr>
            <a:endParaRPr lang="en-US" altLang="en-US" sz="2800" dirty="0"/>
          </a:p>
        </p:txBody>
      </p:sp>
      <p:sp>
        <p:nvSpPr>
          <p:cNvPr id="8195" name="TextBox 1">
            <a:extLst>
              <a:ext uri="{FF2B5EF4-FFF2-40B4-BE49-F238E27FC236}">
                <a16:creationId xmlns:a16="http://schemas.microsoft.com/office/drawing/2014/main" id="{E7581261-453F-4DAD-9499-AE6D94741E6C}"/>
              </a:ext>
            </a:extLst>
          </p:cNvPr>
          <p:cNvSpPr txBox="1">
            <a:spLocks noChangeArrowheads="1"/>
          </p:cNvSpPr>
          <p:nvPr/>
        </p:nvSpPr>
        <p:spPr bwMode="auto">
          <a:xfrm>
            <a:off x="6775311" y="1463157"/>
            <a:ext cx="327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800" dirty="0"/>
              <a:t>*At the end of the book we will go back to these same topics and you will once again be asked to reflect on each to see if there has been any change.</a:t>
            </a:r>
          </a:p>
        </p:txBody>
      </p:sp>
      <p:pic>
        <p:nvPicPr>
          <p:cNvPr id="2" name="Picture 1">
            <a:extLst>
              <a:ext uri="{FF2B5EF4-FFF2-40B4-BE49-F238E27FC236}">
                <a16:creationId xmlns:a16="http://schemas.microsoft.com/office/drawing/2014/main" id="{A9D4A1C3-55E6-4914-8058-2A8CE6634EE7}"/>
              </a:ext>
            </a:extLst>
          </p:cNvPr>
          <p:cNvPicPr>
            <a:picLocks noChangeAspect="1"/>
          </p:cNvPicPr>
          <p:nvPr/>
        </p:nvPicPr>
        <p:blipFill>
          <a:blip r:embed="rId2"/>
          <a:stretch>
            <a:fillRect/>
          </a:stretch>
        </p:blipFill>
        <p:spPr>
          <a:xfrm>
            <a:off x="6094413" y="3385102"/>
            <a:ext cx="5810250" cy="3427412"/>
          </a:xfrm>
          <a:prstGeom prst="rect">
            <a:avLst/>
          </a:prstGeom>
        </p:spPr>
      </p:pic>
    </p:spTree>
    <p:extLst>
      <p:ext uri="{BB962C8B-B14F-4D97-AF65-F5344CB8AC3E}">
        <p14:creationId xmlns:p14="http://schemas.microsoft.com/office/powerpoint/2010/main" val="4560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32" dur="5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7" dur="500"/>
                                        <p:tgtEl>
                                          <p:spTgt spid="19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42" dur="500"/>
                                        <p:tgtEl>
                                          <p:spTgt spid="19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checkerboard(across)">
                                      <p:cBhvr>
                                        <p:cTn id="47" dur="500"/>
                                        <p:tgtEl>
                                          <p:spTgt spid="19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52" dur="500"/>
                                        <p:tgtEl>
                                          <p:spTgt spid="1945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57" dur="500"/>
                                        <p:tgtEl>
                                          <p:spTgt spid="1945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62"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a:xfrm>
            <a:off x="912812" y="228600"/>
            <a:ext cx="9144000" cy="2667000"/>
          </a:xfrm>
        </p:spPr>
        <p:txBody>
          <a:bodyPr/>
          <a:lstStyle/>
          <a:p>
            <a:r>
              <a:rPr lang="en-US" dirty="0">
                <a:hlinkClick r:id="rId2"/>
              </a:rPr>
              <a:t> Morrie Schwartz: Lessons on Living, Ted Koppel Nightline Interview</a:t>
            </a:r>
            <a:br>
              <a:rPr lang="en-US" dirty="0"/>
            </a:br>
            <a:endParaRPr lang="en-US" dirty="0"/>
          </a:p>
        </p:txBody>
      </p:sp>
      <p:pic>
        <p:nvPicPr>
          <p:cNvPr id="3" name="Picture 2">
            <a:extLst>
              <a:ext uri="{FF2B5EF4-FFF2-40B4-BE49-F238E27FC236}">
                <a16:creationId xmlns:a16="http://schemas.microsoft.com/office/drawing/2014/main" id="{2862DFD1-0691-4780-AA61-467623EBF346}"/>
              </a:ext>
            </a:extLst>
          </p:cNvPr>
          <p:cNvPicPr>
            <a:picLocks noChangeAspect="1"/>
          </p:cNvPicPr>
          <p:nvPr/>
        </p:nvPicPr>
        <p:blipFill>
          <a:blip r:embed="rId3"/>
          <a:stretch>
            <a:fillRect/>
          </a:stretch>
        </p:blipFill>
        <p:spPr>
          <a:xfrm>
            <a:off x="4799012" y="2286000"/>
            <a:ext cx="6534150" cy="4072340"/>
          </a:xfrm>
          <a:prstGeom prst="rect">
            <a:avLst/>
          </a:prstGeom>
        </p:spPr>
      </p:pic>
    </p:spTree>
    <p:extLst>
      <p:ext uri="{BB962C8B-B14F-4D97-AF65-F5344CB8AC3E}">
        <p14:creationId xmlns:p14="http://schemas.microsoft.com/office/powerpoint/2010/main" val="3752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6213" y="1776412"/>
            <a:ext cx="6553199" cy="4900613"/>
          </a:xfrm>
        </p:spPr>
        <p:txBody>
          <a:bodyPr>
            <a:normAutofit lnSpcReduction="10000"/>
          </a:bodyPr>
          <a:lstStyle/>
          <a:p>
            <a:pPr marL="0" indent="0">
              <a:buNone/>
            </a:pPr>
            <a:r>
              <a:rPr lang="en-US" sz="4400" dirty="0"/>
              <a:t>Who is your hero? </a:t>
            </a:r>
          </a:p>
          <a:p>
            <a:pPr marL="0" indent="0">
              <a:buNone/>
            </a:pPr>
            <a:r>
              <a:rPr lang="en-US" sz="4400" dirty="0"/>
              <a:t>Who helps you see the world as a more profound place and gives you sound advice to help you make your way through it?</a:t>
            </a:r>
          </a:p>
          <a:p>
            <a:endParaRPr lang="en-US" dirty="0"/>
          </a:p>
          <a:p>
            <a:endParaRPr lang="en-US" dirty="0"/>
          </a:p>
          <a:p>
            <a:endParaRPr lang="en-US" dirty="0"/>
          </a:p>
          <a:p>
            <a:pPr marL="0" indent="0">
              <a:buNone/>
            </a:pPr>
            <a:endParaRPr lang="en-US" dirty="0"/>
          </a:p>
        </p:txBody>
      </p:sp>
      <p:sp>
        <p:nvSpPr>
          <p:cNvPr id="2" name="Title 1"/>
          <p:cNvSpPr>
            <a:spLocks noGrp="1"/>
          </p:cNvSpPr>
          <p:nvPr>
            <p:ph type="title"/>
          </p:nvPr>
        </p:nvSpPr>
        <p:spPr/>
        <p:txBody>
          <a:bodyPr>
            <a:normAutofit/>
          </a:bodyPr>
          <a:lstStyle/>
          <a:p>
            <a:pPr algn="ctr"/>
            <a:r>
              <a:rPr lang="en-US" sz="5400" dirty="0"/>
              <a:t>‘Age Old’ Question</a:t>
            </a:r>
          </a:p>
        </p:txBody>
      </p:sp>
      <p:pic>
        <p:nvPicPr>
          <p:cNvPr id="1028" name="Picture 4" descr="http://3.bp.blogspot.com/-zh2OxPk99CY/T_NL1oeaKwI/AAAAAAAAHY0/puePLJ1hWSY/s1600/hero.png">
            <a:extLst>
              <a:ext uri="{FF2B5EF4-FFF2-40B4-BE49-F238E27FC236}">
                <a16:creationId xmlns:a16="http://schemas.microsoft.com/office/drawing/2014/main" id="{F0284C2C-E726-44C9-8D8D-07FB6D97F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1676400"/>
            <a:ext cx="41719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28A7E79B-C100-468B-A167-8F9BC1B82477}"/>
              </a:ext>
            </a:extLst>
          </p:cNvPr>
          <p:cNvSpPr>
            <a:spLocks noGrp="1"/>
          </p:cNvSpPr>
          <p:nvPr>
            <p:ph type="title"/>
          </p:nvPr>
        </p:nvSpPr>
        <p:spPr/>
        <p:txBody>
          <a:bodyPr/>
          <a:lstStyle/>
          <a:p>
            <a:r>
              <a:rPr lang="en-US" altLang="en-US"/>
              <a:t>What is this book even about?</a:t>
            </a:r>
          </a:p>
        </p:txBody>
      </p:sp>
      <p:sp>
        <p:nvSpPr>
          <p:cNvPr id="3" name="Content Placeholder 2">
            <a:extLst>
              <a:ext uri="{FF2B5EF4-FFF2-40B4-BE49-F238E27FC236}">
                <a16:creationId xmlns:a16="http://schemas.microsoft.com/office/drawing/2014/main" id="{BAB50E37-2201-45E3-9BB6-CF2DAD0BA5AB}"/>
              </a:ext>
            </a:extLst>
          </p:cNvPr>
          <p:cNvSpPr>
            <a:spLocks noGrp="1"/>
          </p:cNvSpPr>
          <p:nvPr>
            <p:ph idx="1"/>
          </p:nvPr>
        </p:nvSpPr>
        <p:spPr>
          <a:xfrm>
            <a:off x="455612" y="1752600"/>
            <a:ext cx="7620000" cy="4800600"/>
          </a:xfrm>
        </p:spPr>
        <p:txBody>
          <a:bodyPr>
            <a:normAutofit/>
          </a:bodyPr>
          <a:lstStyle/>
          <a:p>
            <a:pPr>
              <a:lnSpc>
                <a:spcPct val="90000"/>
              </a:lnSpc>
            </a:pPr>
            <a:r>
              <a:rPr lang="en-US" altLang="en-US" dirty="0"/>
              <a:t>Mitch, one of Morrie’s old students promises to keep in touch once he has graduated. However, as time passes and life becomes more complicated, Mitch is unable to keep his promise and soon Morrie becomes a distant character.</a:t>
            </a:r>
          </a:p>
          <a:p>
            <a:pPr>
              <a:lnSpc>
                <a:spcPct val="90000"/>
              </a:lnSpc>
            </a:pPr>
            <a:r>
              <a:rPr lang="en-US" altLang="en-US" dirty="0"/>
              <a:t>One day as Mitch is channel-surfing, he catches the crest of "</a:t>
            </a:r>
            <a:r>
              <a:rPr lang="en-US" altLang="en-US" u="sng" dirty="0"/>
              <a:t>Nightline</a:t>
            </a:r>
            <a:r>
              <a:rPr lang="en-US" altLang="en-US" dirty="0"/>
              <a:t>." And there's his old teacher and friend Morrie Schwartz telling Ted Koppel he has amyotrophic lateral sclerosis (ALS), also known as Lou Gehrig's disease, and that he's learning how to die.</a:t>
            </a:r>
          </a:p>
        </p:txBody>
      </p:sp>
      <p:pic>
        <p:nvPicPr>
          <p:cNvPr id="2" name="Picture 1">
            <a:extLst>
              <a:ext uri="{FF2B5EF4-FFF2-40B4-BE49-F238E27FC236}">
                <a16:creationId xmlns:a16="http://schemas.microsoft.com/office/drawing/2014/main" id="{3F3F60D0-1825-4D73-A30D-3D04CA2CDE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5612" y="1981200"/>
            <a:ext cx="4113213" cy="4025348"/>
          </a:xfrm>
          <a:prstGeom prst="rect">
            <a:avLst/>
          </a:prstGeom>
        </p:spPr>
      </p:pic>
    </p:spTree>
    <p:extLst>
      <p:ext uri="{BB962C8B-B14F-4D97-AF65-F5344CB8AC3E}">
        <p14:creationId xmlns:p14="http://schemas.microsoft.com/office/powerpoint/2010/main" val="80491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5">
            <a:extLst>
              <a:ext uri="{FF2B5EF4-FFF2-40B4-BE49-F238E27FC236}">
                <a16:creationId xmlns:a16="http://schemas.microsoft.com/office/drawing/2014/main" id="{6E946E05-9A62-4545-8B9E-200A8E2B528A}"/>
              </a:ext>
            </a:extLst>
          </p:cNvPr>
          <p:cNvSpPr>
            <a:spLocks noGrp="1"/>
          </p:cNvSpPr>
          <p:nvPr>
            <p:ph type="title"/>
          </p:nvPr>
        </p:nvSpPr>
        <p:spPr/>
        <p:txBody>
          <a:bodyPr/>
          <a:lstStyle/>
          <a:p>
            <a:r>
              <a:rPr lang="en-US" altLang="en-US"/>
              <a:t>So why on earth are we reading this?</a:t>
            </a:r>
          </a:p>
        </p:txBody>
      </p:sp>
      <p:sp>
        <p:nvSpPr>
          <p:cNvPr id="3" name="Content Placeholder 2">
            <a:extLst>
              <a:ext uri="{FF2B5EF4-FFF2-40B4-BE49-F238E27FC236}">
                <a16:creationId xmlns:a16="http://schemas.microsoft.com/office/drawing/2014/main" id="{4BDCEBA3-2C27-40D3-9E63-75369BF1C60D}"/>
              </a:ext>
            </a:extLst>
          </p:cNvPr>
          <p:cNvSpPr>
            <a:spLocks noGrp="1"/>
          </p:cNvSpPr>
          <p:nvPr>
            <p:ph idx="1"/>
          </p:nvPr>
        </p:nvSpPr>
        <p:spPr>
          <a:xfrm>
            <a:off x="455612" y="1600200"/>
            <a:ext cx="8061325" cy="5105400"/>
          </a:xfrm>
        </p:spPr>
        <p:txBody>
          <a:bodyPr>
            <a:normAutofit/>
          </a:bodyPr>
          <a:lstStyle/>
          <a:p>
            <a:pPr marL="0" indent="0">
              <a:lnSpc>
                <a:spcPct val="95000"/>
              </a:lnSpc>
              <a:spcBef>
                <a:spcPct val="0"/>
              </a:spcBef>
              <a:buNone/>
            </a:pPr>
            <a:r>
              <a:rPr lang="en-US" altLang="en-US" sz="2200" dirty="0"/>
              <a:t>Here are a couple of reviews:</a:t>
            </a:r>
          </a:p>
          <a:p>
            <a:pPr marL="0" indent="0">
              <a:lnSpc>
                <a:spcPct val="95000"/>
              </a:lnSpc>
              <a:spcBef>
                <a:spcPct val="0"/>
              </a:spcBef>
              <a:buNone/>
            </a:pPr>
            <a:endParaRPr lang="en-US" altLang="en-US" sz="2200" dirty="0"/>
          </a:p>
          <a:p>
            <a:pPr marL="0" indent="0">
              <a:lnSpc>
                <a:spcPct val="95000"/>
              </a:lnSpc>
              <a:spcBef>
                <a:spcPct val="0"/>
              </a:spcBef>
              <a:buNone/>
            </a:pPr>
            <a:r>
              <a:rPr lang="en-US" altLang="en-US" sz="2200" dirty="0"/>
              <a:t>"Mitch </a:t>
            </a:r>
            <a:r>
              <a:rPr lang="en-US" altLang="en-US" sz="2200" dirty="0" err="1"/>
              <a:t>Albom's</a:t>
            </a:r>
            <a:r>
              <a:rPr lang="en-US" altLang="en-US" sz="2200" dirty="0"/>
              <a:t> book is a gift to mankind."</a:t>
            </a:r>
          </a:p>
          <a:p>
            <a:pPr marL="0" indent="0">
              <a:lnSpc>
                <a:spcPct val="95000"/>
              </a:lnSpc>
              <a:spcBef>
                <a:spcPct val="0"/>
              </a:spcBef>
              <a:buNone/>
            </a:pPr>
            <a:r>
              <a:rPr lang="en-US" altLang="en-US" sz="2200" dirty="0"/>
              <a:t> </a:t>
            </a:r>
          </a:p>
          <a:p>
            <a:pPr marL="0" indent="0">
              <a:lnSpc>
                <a:spcPct val="95000"/>
              </a:lnSpc>
              <a:spcBef>
                <a:spcPct val="0"/>
              </a:spcBef>
              <a:buNone/>
            </a:pPr>
            <a:r>
              <a:rPr lang="en-US" altLang="en-US" sz="2200" dirty="0"/>
              <a:t>"This book is a MUST read. Buy this book for yourself, then pass it on to a person you love: mother, father, sister, brother, wife, husband, friend or teenager, everyone should read this book." </a:t>
            </a:r>
          </a:p>
          <a:p>
            <a:pPr marL="0" indent="0">
              <a:lnSpc>
                <a:spcPct val="95000"/>
              </a:lnSpc>
              <a:spcBef>
                <a:spcPct val="0"/>
              </a:spcBef>
              <a:buNone/>
            </a:pPr>
            <a:r>
              <a:rPr lang="en-US" altLang="en-US" sz="2200" dirty="0"/>
              <a:t> </a:t>
            </a:r>
          </a:p>
          <a:p>
            <a:pPr marL="0" indent="0">
              <a:lnSpc>
                <a:spcPct val="95000"/>
              </a:lnSpc>
              <a:spcBef>
                <a:spcPct val="0"/>
              </a:spcBef>
              <a:buNone/>
            </a:pPr>
            <a:r>
              <a:rPr lang="en-US" altLang="en-US" sz="2200" dirty="0"/>
              <a:t>"A true story of the meaning of life put into 192 pages might seem unimaginable, but Mitch </a:t>
            </a:r>
            <a:r>
              <a:rPr lang="en-US" altLang="en-US" sz="2200" dirty="0" err="1"/>
              <a:t>Albom</a:t>
            </a:r>
            <a:r>
              <a:rPr lang="en-US" altLang="en-US" sz="2200" dirty="0"/>
              <a:t> does it all. "</a:t>
            </a:r>
          </a:p>
          <a:p>
            <a:pPr marL="0" indent="0">
              <a:lnSpc>
                <a:spcPct val="95000"/>
              </a:lnSpc>
              <a:spcBef>
                <a:spcPct val="0"/>
              </a:spcBef>
              <a:buNone/>
            </a:pPr>
            <a:r>
              <a:rPr lang="en-US" altLang="en-US" sz="2200" dirty="0"/>
              <a:t> </a:t>
            </a:r>
          </a:p>
          <a:p>
            <a:pPr marL="0" indent="0">
              <a:lnSpc>
                <a:spcPct val="95000"/>
              </a:lnSpc>
              <a:spcBef>
                <a:spcPct val="0"/>
              </a:spcBef>
              <a:buNone/>
            </a:pPr>
            <a:r>
              <a:rPr lang="en-US" altLang="en-US" sz="2200" dirty="0"/>
              <a:t>This book has a feel to it, like you were there when Mitch visited Morrie every Tuesday. It really spoke to me in ways that are unimaginable. This is a fantastic book.</a:t>
            </a:r>
          </a:p>
          <a:p>
            <a:pPr marL="0" indent="0" algn="ctr"/>
            <a:endParaRPr lang="en-US" altLang="en-US" sz="2200" dirty="0">
              <a:solidFill>
                <a:srgbClr val="000000"/>
              </a:solidFill>
            </a:endParaRPr>
          </a:p>
        </p:txBody>
      </p:sp>
      <p:pic>
        <p:nvPicPr>
          <p:cNvPr id="5" name="Picture 4">
            <a:extLst>
              <a:ext uri="{FF2B5EF4-FFF2-40B4-BE49-F238E27FC236}">
                <a16:creationId xmlns:a16="http://schemas.microsoft.com/office/drawing/2014/main" id="{A9160721-1117-4B9A-92EE-DC3B37FEB7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28011" y="1981200"/>
            <a:ext cx="3945973" cy="3514725"/>
          </a:xfrm>
          <a:prstGeom prst="rect">
            <a:avLst/>
          </a:prstGeom>
        </p:spPr>
      </p:pic>
    </p:spTree>
    <p:extLst>
      <p:ext uri="{BB962C8B-B14F-4D97-AF65-F5344CB8AC3E}">
        <p14:creationId xmlns:p14="http://schemas.microsoft.com/office/powerpoint/2010/main" val="41760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2">
            <a:extLst>
              <a:ext uri="{FF2B5EF4-FFF2-40B4-BE49-F238E27FC236}">
                <a16:creationId xmlns:a16="http://schemas.microsoft.com/office/drawing/2014/main" id="{0CCA9700-3AB4-4CF2-B711-D380F0342836}"/>
              </a:ext>
            </a:extLst>
          </p:cNvPr>
          <p:cNvSpPr>
            <a:spLocks noGrp="1" noChangeArrowheads="1"/>
          </p:cNvSpPr>
          <p:nvPr>
            <p:ph type="title"/>
          </p:nvPr>
        </p:nvSpPr>
        <p:spPr/>
        <p:txBody>
          <a:bodyPr/>
          <a:lstStyle/>
          <a:p>
            <a:r>
              <a:rPr lang="en-US" altLang="en-US">
                <a:latin typeface="Tahoma" panose="020B0604030504040204" pitchFamily="34" charset="0"/>
              </a:rPr>
              <a:t>As we read keep the following in mind….</a:t>
            </a:r>
          </a:p>
        </p:txBody>
      </p:sp>
      <p:sp>
        <p:nvSpPr>
          <p:cNvPr id="13315" name="Rectangle 3">
            <a:extLst>
              <a:ext uri="{FF2B5EF4-FFF2-40B4-BE49-F238E27FC236}">
                <a16:creationId xmlns:a16="http://schemas.microsoft.com/office/drawing/2014/main" id="{AD587404-AA40-4D67-8AE3-6D6811EB926F}"/>
              </a:ext>
            </a:extLst>
          </p:cNvPr>
          <p:cNvSpPr>
            <a:spLocks noGrp="1" noChangeArrowheads="1"/>
          </p:cNvSpPr>
          <p:nvPr>
            <p:ph idx="1"/>
          </p:nvPr>
        </p:nvSpPr>
        <p:spPr>
          <a:xfrm>
            <a:off x="684212" y="1600200"/>
            <a:ext cx="5867398" cy="4572000"/>
          </a:xfrm>
        </p:spPr>
        <p:txBody>
          <a:bodyPr>
            <a:normAutofit fontScale="92500" lnSpcReduction="10000"/>
          </a:bodyPr>
          <a:lstStyle/>
          <a:p>
            <a:pPr marL="0" indent="0">
              <a:buNone/>
            </a:pPr>
            <a:endParaRPr lang="en-US" altLang="en-US" sz="3200" dirty="0"/>
          </a:p>
          <a:p>
            <a:r>
              <a:rPr lang="en-US" altLang="en-US" sz="3200" dirty="0"/>
              <a:t>How this applies to you life? (Yes, it applies to you)</a:t>
            </a:r>
          </a:p>
          <a:p>
            <a:r>
              <a:rPr lang="en-US" altLang="en-US" sz="3200" dirty="0"/>
              <a:t>What are some things that you let fall by the wayside?  </a:t>
            </a:r>
          </a:p>
          <a:p>
            <a:r>
              <a:rPr lang="en-US" altLang="en-US" sz="3200" dirty="0"/>
              <a:t>Do you have regrets? </a:t>
            </a:r>
          </a:p>
          <a:p>
            <a:r>
              <a:rPr lang="en-US" altLang="en-US" sz="3200" dirty="0"/>
              <a:t>What are some thing you would like to change…. But haven't?</a:t>
            </a:r>
          </a:p>
          <a:p>
            <a:endParaRPr lang="en-US" altLang="en-US" dirty="0"/>
          </a:p>
        </p:txBody>
      </p:sp>
      <p:pic>
        <p:nvPicPr>
          <p:cNvPr id="3" name="Picture 2">
            <a:extLst>
              <a:ext uri="{FF2B5EF4-FFF2-40B4-BE49-F238E27FC236}">
                <a16:creationId xmlns:a16="http://schemas.microsoft.com/office/drawing/2014/main" id="{067D3341-F0F7-423B-9EE4-112F1AC6E7E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32612" y="2209800"/>
            <a:ext cx="4686300" cy="4343400"/>
          </a:xfrm>
          <a:prstGeom prst="rect">
            <a:avLst/>
          </a:prstGeom>
        </p:spPr>
      </p:pic>
    </p:spTree>
    <p:extLst>
      <p:ext uri="{BB962C8B-B14F-4D97-AF65-F5344CB8AC3E}">
        <p14:creationId xmlns:p14="http://schemas.microsoft.com/office/powerpoint/2010/main" val="358943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ox(in)">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in)">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ox(in)">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box(in)">
                                      <p:cBhvr>
                                        <p:cTn id="22"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212" y="274638"/>
            <a:ext cx="4495800" cy="1143000"/>
          </a:xfrm>
        </p:spPr>
        <p:txBody>
          <a:bodyPr>
            <a:normAutofit/>
          </a:bodyPr>
          <a:lstStyle/>
          <a:p>
            <a:pPr algn="ctr"/>
            <a:r>
              <a:rPr lang="en-US" sz="4000" b="1" dirty="0">
                <a:solidFill>
                  <a:srgbClr val="003366"/>
                </a:solidFill>
                <a:latin typeface="Times New Roman" pitchFamily="18" charset="0"/>
                <a:cs typeface="Times New Roman" pitchFamily="18" charset="0"/>
              </a:rPr>
              <a:t>Characters</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970212" y="1752601"/>
            <a:ext cx="6400800" cy="4070645"/>
          </a:xfrm>
          <a:prstGeom prst="rect">
            <a:avLst/>
          </a:prstGeom>
          <a:noFill/>
          <a:ln w="9525">
            <a:noFill/>
            <a:miter lim="800000"/>
            <a:headEnd/>
            <a:tailEnd/>
          </a:ln>
        </p:spPr>
      </p:pic>
      <p:pic>
        <p:nvPicPr>
          <p:cNvPr id="5" name="Picture 2" descr="18. It's against the law to sing off key"/>
          <p:cNvPicPr>
            <a:picLocks noChangeAspect="1" noChangeArrowheads="1"/>
          </p:cNvPicPr>
          <p:nvPr/>
        </p:nvPicPr>
        <p:blipFill>
          <a:blip r:embed="rId3" cstate="print">
            <a:clrChange>
              <a:clrFrom>
                <a:srgbClr val="FFFFFF"/>
              </a:clrFrom>
              <a:clrTo>
                <a:srgbClr val="FFFFFF">
                  <a:alpha val="0"/>
                </a:srgbClr>
              </a:clrTo>
            </a:clrChange>
            <a:grayscl/>
          </a:blip>
          <a:stretch>
            <a:fillRect/>
          </a:stretch>
        </p:blipFill>
        <p:spPr bwMode="auto">
          <a:xfrm>
            <a:off x="1827214" y="381000"/>
            <a:ext cx="3276599" cy="1219200"/>
          </a:xfrm>
          <a:prstGeom prst="rect">
            <a:avLst/>
          </a:prstGeom>
          <a:noFill/>
          <a:ln>
            <a:noFill/>
          </a:ln>
        </p:spPr>
      </p:pic>
      <p:sp>
        <p:nvSpPr>
          <p:cNvPr id="6" name="TextBox 5"/>
          <p:cNvSpPr txBox="1"/>
          <p:nvPr/>
        </p:nvSpPr>
        <p:spPr>
          <a:xfrm>
            <a:off x="2970212" y="5791200"/>
            <a:ext cx="6400800"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Morrie Schwartz with Mitch Ablom</a:t>
            </a:r>
          </a:p>
        </p:txBody>
      </p:sp>
    </p:spTree>
    <p:extLst>
      <p:ext uri="{BB962C8B-B14F-4D97-AF65-F5344CB8AC3E}">
        <p14:creationId xmlns:p14="http://schemas.microsoft.com/office/powerpoint/2010/main" val="12909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636643"/>
            <a:ext cx="5105400" cy="5009322"/>
          </a:xfrm>
        </p:spPr>
        <p:txBody>
          <a:bodyPr>
            <a:normAutofit fontScale="92500" lnSpcReduction="10000"/>
          </a:bodyPr>
          <a:lstStyle/>
          <a:p>
            <a:pPr>
              <a:buNone/>
            </a:pPr>
            <a:r>
              <a:rPr lang="en-US" sz="3200" dirty="0">
                <a:solidFill>
                  <a:schemeClr val="tx1"/>
                </a:solidFill>
                <a:latin typeface="Times New Roman" pitchFamily="18" charset="0"/>
                <a:cs typeface="Times New Roman" pitchFamily="18" charset="0"/>
              </a:rPr>
              <a:t>Mitch Ablom</a:t>
            </a:r>
          </a:p>
          <a:p>
            <a:r>
              <a:rPr lang="en-US" sz="3500" dirty="0">
                <a:latin typeface="Times New Roman" pitchFamily="18" charset="0"/>
                <a:cs typeface="Times New Roman" pitchFamily="18" charset="0"/>
              </a:rPr>
              <a:t>30-something</a:t>
            </a:r>
          </a:p>
          <a:p>
            <a:r>
              <a:rPr lang="en-US" sz="3500" dirty="0">
                <a:latin typeface="Times New Roman" pitchFamily="18" charset="0"/>
                <a:cs typeface="Times New Roman" pitchFamily="18" charset="0"/>
              </a:rPr>
              <a:t>Sports writer with a failing career</a:t>
            </a:r>
          </a:p>
          <a:p>
            <a:r>
              <a:rPr lang="en-US" sz="3500" dirty="0">
                <a:latin typeface="Times New Roman" pitchFamily="18" charset="0"/>
                <a:cs typeface="Times New Roman" pitchFamily="18" charset="0"/>
              </a:rPr>
              <a:t>Graduate of Brandeis University</a:t>
            </a:r>
          </a:p>
          <a:p>
            <a:r>
              <a:rPr lang="en-US" sz="3500" dirty="0">
                <a:latin typeface="Times New Roman" pitchFamily="18" charset="0"/>
                <a:cs typeface="Times New Roman" pitchFamily="18" charset="0"/>
              </a:rPr>
              <a:t>Wanted to be a musician but gave up the dream</a:t>
            </a:r>
          </a:p>
          <a:p>
            <a:r>
              <a:rPr lang="en-US" sz="3500" dirty="0">
                <a:latin typeface="Times New Roman" pitchFamily="18" charset="0"/>
                <a:cs typeface="Times New Roman" pitchFamily="18" charset="0"/>
              </a:rPr>
              <a:t>Fast-paced life</a:t>
            </a:r>
          </a:p>
          <a:p>
            <a:pPr>
              <a:buNone/>
            </a:pPr>
            <a:endParaRPr lang="en-US" b="1" dirty="0">
              <a:latin typeface="Times New Roman" pitchFamily="18" charset="0"/>
              <a:cs typeface="Times New Roman" pitchFamily="18" charset="0"/>
            </a:endParaRPr>
          </a:p>
          <a:p>
            <a:endParaRPr lang="en-US" dirty="0"/>
          </a:p>
          <a:p>
            <a:pPr>
              <a:buNone/>
            </a:pPr>
            <a:endParaRPr lang="en-US" dirty="0"/>
          </a:p>
          <a:p>
            <a:endParaRPr lang="en-US" dirty="0"/>
          </a:p>
          <a:p>
            <a:endParaRPr lang="en-US" dirty="0"/>
          </a:p>
        </p:txBody>
      </p:sp>
      <p:sp>
        <p:nvSpPr>
          <p:cNvPr id="6" name="Title 1"/>
          <p:cNvSpPr>
            <a:spLocks noGrp="1"/>
          </p:cNvSpPr>
          <p:nvPr>
            <p:ph type="title"/>
          </p:nvPr>
        </p:nvSpPr>
        <p:spPr>
          <a:xfrm>
            <a:off x="-38300" y="43280"/>
            <a:ext cx="4724400" cy="731838"/>
          </a:xfrm>
        </p:spPr>
        <p:txBody>
          <a:bodyPr>
            <a:normAutofit/>
          </a:bodyPr>
          <a:lstStyle/>
          <a:p>
            <a:pPr algn="ctr"/>
            <a:r>
              <a:rPr lang="en-US" sz="4000" b="1" dirty="0">
                <a:solidFill>
                  <a:srgbClr val="003366"/>
                </a:solidFill>
                <a:latin typeface="Times New Roman" pitchFamily="18" charset="0"/>
                <a:cs typeface="Times New Roman" pitchFamily="18" charset="0"/>
              </a:rPr>
              <a:t>Primary Characters</a:t>
            </a:r>
          </a:p>
        </p:txBody>
      </p:sp>
      <p:sp>
        <p:nvSpPr>
          <p:cNvPr id="2" name="TextBox 1">
            <a:extLst>
              <a:ext uri="{FF2B5EF4-FFF2-40B4-BE49-F238E27FC236}">
                <a16:creationId xmlns:a16="http://schemas.microsoft.com/office/drawing/2014/main" id="{42FCFC5F-6382-403F-B892-381C272F72E9}"/>
              </a:ext>
            </a:extLst>
          </p:cNvPr>
          <p:cNvSpPr txBox="1"/>
          <p:nvPr/>
        </p:nvSpPr>
        <p:spPr>
          <a:xfrm>
            <a:off x="6475412" y="1620078"/>
            <a:ext cx="5181600" cy="4118050"/>
          </a:xfrm>
          <a:prstGeom prst="rect">
            <a:avLst/>
          </a:prstGeom>
          <a:noFill/>
        </p:spPr>
        <p:txBody>
          <a:bodyPr wrap="square" rtlCol="0">
            <a:spAutoFit/>
          </a:bodyPr>
          <a:lstStyle/>
          <a:p>
            <a:pPr marL="274320" lvl="0" indent="-274320">
              <a:lnSpc>
                <a:spcPct val="90000"/>
              </a:lnSpc>
              <a:spcBef>
                <a:spcPts val="1800"/>
              </a:spcBef>
              <a:buClr>
                <a:srgbClr val="212745"/>
              </a:buClr>
              <a:buSzPct val="80000"/>
            </a:pPr>
            <a:r>
              <a:rPr lang="en-US" sz="3200" dirty="0">
                <a:latin typeface="Times New Roman" pitchFamily="18" charset="0"/>
                <a:cs typeface="Times New Roman" pitchFamily="18" charset="0"/>
              </a:rPr>
              <a:t>Morrie Schwartz</a:t>
            </a:r>
          </a:p>
          <a:p>
            <a:pPr marL="274320" lvl="0" indent="-274320">
              <a:lnSpc>
                <a:spcPct val="90000"/>
              </a:lnSpc>
              <a:spcBef>
                <a:spcPts val="1800"/>
              </a:spcBef>
              <a:buClr>
                <a:srgbClr val="212745"/>
              </a:buClr>
              <a:buSzPct val="80000"/>
              <a:buFont typeface="Wingdings 3" panose="05040102010807070707" pitchFamily="18" charset="2"/>
              <a:buChar char="u"/>
            </a:pPr>
            <a:r>
              <a:rPr lang="en-US" sz="3200" dirty="0">
                <a:solidFill>
                  <a:prstClr val="white"/>
                </a:solidFill>
                <a:latin typeface="Times New Roman" pitchFamily="18" charset="0"/>
                <a:cs typeface="Times New Roman" pitchFamily="18" charset="0"/>
              </a:rPr>
              <a:t>70-something</a:t>
            </a:r>
          </a:p>
          <a:p>
            <a:pPr marL="274320" lvl="0" indent="-274320">
              <a:lnSpc>
                <a:spcPct val="90000"/>
              </a:lnSpc>
              <a:spcBef>
                <a:spcPts val="1800"/>
              </a:spcBef>
              <a:buClr>
                <a:srgbClr val="212745"/>
              </a:buClr>
              <a:buSzPct val="80000"/>
              <a:buFont typeface="Wingdings 3" panose="05040102010807070707" pitchFamily="18" charset="2"/>
              <a:buChar char="u"/>
            </a:pPr>
            <a:r>
              <a:rPr lang="en-US" sz="3200" dirty="0">
                <a:solidFill>
                  <a:prstClr val="white"/>
                </a:solidFill>
                <a:latin typeface="Times New Roman" pitchFamily="18" charset="0"/>
                <a:cs typeface="Times New Roman" pitchFamily="18" charset="0"/>
              </a:rPr>
              <a:t>Former sociology professor</a:t>
            </a:r>
          </a:p>
          <a:p>
            <a:pPr marL="274320" lvl="0" indent="-274320">
              <a:lnSpc>
                <a:spcPct val="90000"/>
              </a:lnSpc>
              <a:spcBef>
                <a:spcPts val="1800"/>
              </a:spcBef>
              <a:buClr>
                <a:srgbClr val="212745"/>
              </a:buClr>
              <a:buSzPct val="80000"/>
              <a:buFont typeface="Wingdings 3" panose="05040102010807070707" pitchFamily="18" charset="2"/>
              <a:buChar char="u"/>
            </a:pPr>
            <a:r>
              <a:rPr lang="en-US" sz="3200" dirty="0">
                <a:solidFill>
                  <a:prstClr val="white"/>
                </a:solidFill>
                <a:latin typeface="Times New Roman" pitchFamily="18" charset="0"/>
                <a:cs typeface="Times New Roman" pitchFamily="18" charset="0"/>
              </a:rPr>
              <a:t>Recently diagnosed with ALS</a:t>
            </a:r>
          </a:p>
          <a:p>
            <a:pPr marL="274320" lvl="0" indent="-274320">
              <a:lnSpc>
                <a:spcPct val="90000"/>
              </a:lnSpc>
              <a:spcBef>
                <a:spcPts val="1800"/>
              </a:spcBef>
              <a:buClr>
                <a:srgbClr val="212745"/>
              </a:buClr>
              <a:buSzPct val="80000"/>
              <a:buFont typeface="Wingdings 3" panose="05040102010807070707" pitchFamily="18" charset="2"/>
              <a:buChar char="u"/>
            </a:pPr>
            <a:r>
              <a:rPr lang="en-US" sz="3200" dirty="0">
                <a:solidFill>
                  <a:prstClr val="white"/>
                </a:solidFill>
                <a:latin typeface="Times New Roman" pitchFamily="18" charset="0"/>
                <a:cs typeface="Times New Roman" pitchFamily="18" charset="0"/>
              </a:rPr>
              <a:t>Insists on living out each day to its fullest</a:t>
            </a:r>
          </a:p>
        </p:txBody>
      </p:sp>
      <p:pic>
        <p:nvPicPr>
          <p:cNvPr id="4" name="Picture 3">
            <a:extLst>
              <a:ext uri="{FF2B5EF4-FFF2-40B4-BE49-F238E27FC236}">
                <a16:creationId xmlns:a16="http://schemas.microsoft.com/office/drawing/2014/main" id="{C2B3E99F-C1DA-4480-BDFD-ED152E0328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4500" y="685800"/>
            <a:ext cx="2170312" cy="2170312"/>
          </a:xfrm>
          <a:prstGeom prst="rect">
            <a:avLst/>
          </a:prstGeom>
        </p:spPr>
      </p:pic>
      <p:pic>
        <p:nvPicPr>
          <p:cNvPr id="7" name="Picture 6">
            <a:extLst>
              <a:ext uri="{FF2B5EF4-FFF2-40B4-BE49-F238E27FC236}">
                <a16:creationId xmlns:a16="http://schemas.microsoft.com/office/drawing/2014/main" id="{383B8020-8FAF-4492-9DD4-E126B464B3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212" y="856437"/>
            <a:ext cx="2463104" cy="1829038"/>
          </a:xfrm>
          <a:prstGeom prst="rect">
            <a:avLst/>
          </a:prstGeom>
        </p:spPr>
      </p:pic>
    </p:spTree>
    <p:extLst>
      <p:ext uri="{BB962C8B-B14F-4D97-AF65-F5344CB8AC3E}">
        <p14:creationId xmlns:p14="http://schemas.microsoft.com/office/powerpoint/2010/main" val="84870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8. It's against the law to sing off key"/>
          <p:cNvPicPr>
            <a:picLocks noChangeAspect="1" noChangeArrowheads="1"/>
          </p:cNvPicPr>
          <p:nvPr/>
        </p:nvPicPr>
        <p:blipFill>
          <a:blip r:embed="rId2" cstate="print">
            <a:clrChange>
              <a:clrFrom>
                <a:srgbClr val="FFFFFF"/>
              </a:clrFrom>
              <a:clrTo>
                <a:srgbClr val="FFFFFF">
                  <a:alpha val="0"/>
                </a:srgbClr>
              </a:clrTo>
            </a:clrChange>
            <a:grayscl/>
          </a:blip>
          <a:stretch>
            <a:fillRect/>
          </a:stretch>
        </p:blipFill>
        <p:spPr bwMode="auto">
          <a:xfrm>
            <a:off x="1827214" y="381000"/>
            <a:ext cx="3276599" cy="1219200"/>
          </a:xfrm>
          <a:prstGeom prst="rect">
            <a:avLst/>
          </a:prstGeom>
          <a:noFill/>
          <a:ln>
            <a:noFill/>
          </a:ln>
        </p:spPr>
      </p:pic>
      <p:sp>
        <p:nvSpPr>
          <p:cNvPr id="6" name="Title 1"/>
          <p:cNvSpPr>
            <a:spLocks noGrp="1"/>
          </p:cNvSpPr>
          <p:nvPr>
            <p:ph type="title"/>
          </p:nvPr>
        </p:nvSpPr>
        <p:spPr>
          <a:xfrm>
            <a:off x="5408612" y="228600"/>
            <a:ext cx="4953000" cy="1143000"/>
          </a:xfrm>
        </p:spPr>
        <p:txBody>
          <a:bodyPr>
            <a:normAutofit fontScale="90000"/>
          </a:bodyPr>
          <a:lstStyle/>
          <a:p>
            <a:pPr algn="ctr"/>
            <a:r>
              <a:rPr lang="en-US" sz="4000" b="1" dirty="0">
                <a:solidFill>
                  <a:srgbClr val="003366"/>
                </a:solidFill>
                <a:latin typeface="Times New Roman" pitchFamily="18" charset="0"/>
                <a:cs typeface="Times New Roman" pitchFamily="18" charset="0"/>
              </a:rPr>
              <a:t>Secondary Characters</a:t>
            </a:r>
          </a:p>
        </p:txBody>
      </p:sp>
      <p:sp>
        <p:nvSpPr>
          <p:cNvPr id="7" name="Content Placeholder 6"/>
          <p:cNvSpPr>
            <a:spLocks noGrp="1"/>
          </p:cNvSpPr>
          <p:nvPr>
            <p:ph idx="1"/>
          </p:nvPr>
        </p:nvSpPr>
        <p:spPr>
          <a:xfrm>
            <a:off x="760412" y="1676400"/>
            <a:ext cx="5562600" cy="5029200"/>
          </a:xfrm>
        </p:spPr>
        <p:txBody>
          <a:bodyPr>
            <a:noAutofit/>
          </a:bodyPr>
          <a:lstStyle/>
          <a:p>
            <a:pPr>
              <a:buNone/>
            </a:pPr>
            <a:r>
              <a:rPr lang="en-US" b="1" dirty="0">
                <a:solidFill>
                  <a:schemeClr val="tx1"/>
                </a:solidFill>
                <a:latin typeface="Times New Roman" pitchFamily="18" charset="0"/>
                <a:cs typeface="Times New Roman" pitchFamily="18" charset="0"/>
              </a:rPr>
              <a:t>Charlotte</a:t>
            </a:r>
          </a:p>
          <a:p>
            <a:pPr marL="571500" indent="-228600">
              <a:tabLst>
                <a:tab pos="571500" algn="l"/>
              </a:tabLst>
            </a:pPr>
            <a:r>
              <a:rPr lang="en-US" dirty="0">
                <a:latin typeface="Times New Roman" pitchFamily="18" charset="0"/>
                <a:cs typeface="Times New Roman" pitchFamily="18" charset="0"/>
              </a:rPr>
              <a:t>Morrie's caring wife</a:t>
            </a:r>
          </a:p>
          <a:p>
            <a:pPr marL="571500" indent="-228600">
              <a:tabLst>
                <a:tab pos="571500" algn="l"/>
              </a:tabLst>
            </a:pPr>
            <a:r>
              <a:rPr lang="en-US" dirty="0">
                <a:latin typeface="Times New Roman" pitchFamily="18" charset="0"/>
                <a:cs typeface="Times New Roman" pitchFamily="18" charset="0"/>
              </a:rPr>
              <a:t>Professor at M.I.T. throughout Morrie's illness</a:t>
            </a:r>
          </a:p>
          <a:p>
            <a:pPr>
              <a:buNone/>
            </a:pPr>
            <a:r>
              <a:rPr lang="en-US" b="1" dirty="0">
                <a:solidFill>
                  <a:schemeClr val="tx1"/>
                </a:solidFill>
                <a:latin typeface="Times New Roman" pitchFamily="18" charset="0"/>
                <a:cs typeface="Times New Roman" pitchFamily="18" charset="0"/>
              </a:rPr>
              <a:t>Janine</a:t>
            </a:r>
          </a:p>
          <a:p>
            <a:pPr marL="571500" indent="-228600"/>
            <a:r>
              <a:rPr lang="en-US" dirty="0">
                <a:latin typeface="Times New Roman" pitchFamily="18" charset="0"/>
                <a:cs typeface="Times New Roman" pitchFamily="18" charset="0"/>
              </a:rPr>
              <a:t>Mitch's wife</a:t>
            </a:r>
          </a:p>
          <a:p>
            <a:pPr marL="571500" indent="-228600"/>
            <a:r>
              <a:rPr lang="en-US" dirty="0">
                <a:latin typeface="Times New Roman" pitchFamily="18" charset="0"/>
                <a:cs typeface="Times New Roman" pitchFamily="18" charset="0"/>
              </a:rPr>
              <a:t>Joins Mitch on a Tuesday visit</a:t>
            </a:r>
          </a:p>
          <a:p>
            <a:pPr marL="571500" indent="-228600"/>
            <a:r>
              <a:rPr lang="en-US" dirty="0">
                <a:latin typeface="Times New Roman" pitchFamily="18" charset="0"/>
                <a:cs typeface="Times New Roman" pitchFamily="18" charset="0"/>
              </a:rPr>
              <a:t>Professional singer</a:t>
            </a:r>
          </a:p>
          <a:p>
            <a:pPr marL="571500" indent="-228600"/>
            <a:r>
              <a:rPr lang="en-US" dirty="0">
                <a:latin typeface="Times New Roman" pitchFamily="18" charset="0"/>
                <a:cs typeface="Times New Roman" pitchFamily="18" charset="0"/>
              </a:rPr>
              <a:t>Sings for Morrie and makes him cry</a:t>
            </a:r>
          </a:p>
        </p:txBody>
      </p:sp>
      <p:sp>
        <p:nvSpPr>
          <p:cNvPr id="3" name="TextBox 2">
            <a:extLst>
              <a:ext uri="{FF2B5EF4-FFF2-40B4-BE49-F238E27FC236}">
                <a16:creationId xmlns:a16="http://schemas.microsoft.com/office/drawing/2014/main" id="{357C90A9-E32E-4F77-A624-B053814837D8}"/>
              </a:ext>
            </a:extLst>
          </p:cNvPr>
          <p:cNvSpPr txBox="1"/>
          <p:nvPr/>
        </p:nvSpPr>
        <p:spPr>
          <a:xfrm>
            <a:off x="7389812" y="1905000"/>
            <a:ext cx="3505200" cy="4339650"/>
          </a:xfrm>
          <a:prstGeom prst="rect">
            <a:avLst/>
          </a:prstGeom>
          <a:noFill/>
        </p:spPr>
        <p:txBody>
          <a:bodyPr wrap="square" rtlCol="0">
            <a:spAutoFit/>
          </a:bodyPr>
          <a:lstStyle/>
          <a:p>
            <a:pPr marL="571500" lvl="0" indent="-571500">
              <a:lnSpc>
                <a:spcPct val="90000"/>
              </a:lnSpc>
              <a:spcBef>
                <a:spcPts val="1800"/>
              </a:spcBef>
              <a:buClr>
                <a:srgbClr val="212745"/>
              </a:buClr>
              <a:buSzPct val="80000"/>
            </a:pPr>
            <a:r>
              <a:rPr lang="en-US" sz="2400" b="1" dirty="0">
                <a:latin typeface="Times New Roman" pitchFamily="18" charset="0"/>
                <a:cs typeface="Times New Roman" pitchFamily="18" charset="0"/>
              </a:rPr>
              <a:t>Peter</a:t>
            </a:r>
          </a:p>
          <a:p>
            <a:pPr marL="571500" lvl="0" indent="-228600">
              <a:lnSpc>
                <a:spcPct val="90000"/>
              </a:lnSpc>
              <a:spcBef>
                <a:spcPts val="1800"/>
              </a:spcBef>
              <a:buClr>
                <a:srgbClr val="212745"/>
              </a:buClr>
              <a:buSzPct val="80000"/>
              <a:buFont typeface="Wingdings 3" panose="05040102010807070707" pitchFamily="18" charset="2"/>
              <a:buChar char="u"/>
            </a:pPr>
            <a:r>
              <a:rPr lang="en-US" sz="2400" dirty="0">
                <a:solidFill>
                  <a:prstClr val="white"/>
                </a:solidFill>
                <a:latin typeface="Times New Roman" pitchFamily="18" charset="0"/>
                <a:cs typeface="Times New Roman" pitchFamily="18" charset="0"/>
              </a:rPr>
              <a:t>Mitch's younger brother who lives in Spain</a:t>
            </a:r>
          </a:p>
          <a:p>
            <a:pPr marL="571500" lvl="0" indent="-228600">
              <a:lnSpc>
                <a:spcPct val="90000"/>
              </a:lnSpc>
              <a:spcBef>
                <a:spcPts val="1800"/>
              </a:spcBef>
              <a:buClr>
                <a:srgbClr val="212745"/>
              </a:buClr>
              <a:buSzPct val="80000"/>
              <a:buFont typeface="Wingdings 3" panose="05040102010807070707" pitchFamily="18" charset="2"/>
              <a:buChar char="u"/>
            </a:pPr>
            <a:r>
              <a:rPr lang="en-US" sz="2400" dirty="0">
                <a:solidFill>
                  <a:prstClr val="white"/>
                </a:solidFill>
                <a:latin typeface="Times New Roman" pitchFamily="18" charset="0"/>
                <a:cs typeface="Times New Roman" pitchFamily="18" charset="0"/>
              </a:rPr>
              <a:t>Has pancreatic cancer</a:t>
            </a:r>
          </a:p>
          <a:p>
            <a:pPr marL="571500" lvl="0" indent="-228600">
              <a:lnSpc>
                <a:spcPct val="90000"/>
              </a:lnSpc>
              <a:spcBef>
                <a:spcPts val="1800"/>
              </a:spcBef>
              <a:buClr>
                <a:srgbClr val="212745"/>
              </a:buClr>
              <a:buSzPct val="80000"/>
              <a:buFont typeface="Wingdings 3" panose="05040102010807070707" pitchFamily="18" charset="2"/>
              <a:buChar char="u"/>
            </a:pPr>
            <a:r>
              <a:rPr lang="en-US" sz="2400" dirty="0">
                <a:solidFill>
                  <a:prstClr val="white"/>
                </a:solidFill>
                <a:latin typeface="Times New Roman" pitchFamily="18" charset="0"/>
                <a:cs typeface="Times New Roman" pitchFamily="18" charset="0"/>
              </a:rPr>
              <a:t>Refuses any help from his family</a:t>
            </a:r>
          </a:p>
          <a:p>
            <a:pPr marL="571500" lvl="0" indent="-228600">
              <a:lnSpc>
                <a:spcPct val="90000"/>
              </a:lnSpc>
              <a:spcBef>
                <a:spcPts val="1800"/>
              </a:spcBef>
              <a:buClr>
                <a:srgbClr val="212745"/>
              </a:buClr>
              <a:buSzPct val="80000"/>
              <a:buFont typeface="Wingdings 3" panose="05040102010807070707" pitchFamily="18" charset="2"/>
              <a:buChar char="u"/>
            </a:pPr>
            <a:r>
              <a:rPr lang="en-US" sz="2400" dirty="0">
                <a:solidFill>
                  <a:prstClr val="white"/>
                </a:solidFill>
                <a:latin typeface="Times New Roman" pitchFamily="18" charset="0"/>
                <a:cs typeface="Times New Roman" pitchFamily="18" charset="0"/>
              </a:rPr>
              <a:t>Reluctantly allows Mitch to reestablish a relationship with him</a:t>
            </a:r>
          </a:p>
        </p:txBody>
      </p:sp>
    </p:spTree>
    <p:extLst>
      <p:ext uri="{BB962C8B-B14F-4D97-AF65-F5344CB8AC3E}">
        <p14:creationId xmlns:p14="http://schemas.microsoft.com/office/powerpoint/2010/main" val="243674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1107</Words>
  <Application>Microsoft Office PowerPoint</Application>
  <PresentationFormat>Custom</PresentationFormat>
  <Paragraphs>143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Century Gothic</vt:lpstr>
      <vt:lpstr>Tahoma</vt:lpstr>
      <vt:lpstr>Times New Roman</vt:lpstr>
      <vt:lpstr>Wingdings</vt:lpstr>
      <vt:lpstr>Wingdings 3</vt:lpstr>
      <vt:lpstr>Student presentation</vt:lpstr>
      <vt:lpstr>Tuesdays with Morrie </vt:lpstr>
      <vt:lpstr>Essential Questions</vt:lpstr>
      <vt:lpstr>‘Age Old’ Question</vt:lpstr>
      <vt:lpstr>What is this book even about?</vt:lpstr>
      <vt:lpstr>So why on earth are we reading this?</vt:lpstr>
      <vt:lpstr>As we read keep the following in mind….</vt:lpstr>
      <vt:lpstr>Characters</vt:lpstr>
      <vt:lpstr>Primary Characters</vt:lpstr>
      <vt:lpstr>Secondary Characters</vt:lpstr>
      <vt:lpstr>Secondary Characters</vt:lpstr>
      <vt:lpstr>PowerPoint Presentation</vt:lpstr>
      <vt:lpstr>PowerPoint Presentation</vt:lpstr>
      <vt:lpstr>Amyotrophic Lateral Sclerosis (ALS)</vt:lpstr>
      <vt:lpstr>ALS</vt:lpstr>
      <vt:lpstr>Amyotrophic Lateral Sclerosis (ALS)</vt:lpstr>
      <vt:lpstr>Amyotrophic Lateral Sclerosis (ALS)</vt:lpstr>
      <vt:lpstr>Amyotrophic Lateral Sclerosis (ALS)</vt:lpstr>
      <vt:lpstr>Important Literary Terms</vt:lpstr>
      <vt:lpstr>Aphorism</vt:lpstr>
      <vt:lpstr>Flashback</vt:lpstr>
      <vt:lpstr>Foreshadowing</vt:lpstr>
      <vt:lpstr>Imagery</vt:lpstr>
      <vt:lpstr>Theme: The Rejection of Popular Cultural Mores in Favor of Self created Values</vt:lpstr>
      <vt:lpstr>Theme: Love Or Perish</vt:lpstr>
      <vt:lpstr>Theme: Acceptance Through Detachment</vt:lpstr>
      <vt:lpstr>Symbols </vt:lpstr>
      <vt:lpstr>How do you feel about the following topics? </vt:lpstr>
      <vt:lpstr> Morrie Schwartz: Lessons on Living, Ted Koppel Nightline Interview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2017-08-27T12:15:53Z</dcterms:created>
  <dcterms:modified xsi:type="dcterms:W3CDTF">2017-08-30T14:20:11Z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